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7"/>
  </p:notesMasterIdLst>
  <p:sldIdLst>
    <p:sldId id="256" r:id="rId3"/>
    <p:sldId id="3016" r:id="rId4"/>
    <p:sldId id="3197" r:id="rId5"/>
    <p:sldId id="259" r:id="rId6"/>
    <p:sldId id="260" r:id="rId7"/>
    <p:sldId id="261" r:id="rId8"/>
    <p:sldId id="262" r:id="rId9"/>
    <p:sldId id="263" r:id="rId10"/>
    <p:sldId id="264" r:id="rId11"/>
    <p:sldId id="265" r:id="rId12"/>
    <p:sldId id="267" r:id="rId13"/>
    <p:sldId id="266"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1" d="100"/>
          <a:sy n="91" d="100"/>
        </p:scale>
        <p:origin x="208"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7DDC3-3B80-4441-97E0-51139323234F}"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7C08D-B59D-4376-93CE-C706D196DE25}" type="slidenum">
              <a:rPr lang="en-US" smtClean="0"/>
              <a:t>‹#›</a:t>
            </a:fld>
            <a:endParaRPr lang="en-US"/>
          </a:p>
        </p:txBody>
      </p:sp>
    </p:spTree>
    <p:extLst>
      <p:ext uri="{BB962C8B-B14F-4D97-AF65-F5344CB8AC3E}">
        <p14:creationId xmlns:p14="http://schemas.microsoft.com/office/powerpoint/2010/main" val="546235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DD78A-1017-45B7-87BD-0A9E2E71F5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F8FAD-0CEE-4BB6-B46C-F9E177298C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DACB24-FEE6-40FA-9348-3754D6FBCAF5}"/>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E33E5857-C4B1-4A39-8B25-A3EBFFC5B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2980E-9938-4501-83F4-6BA48D11137D}"/>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361761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832EC-CAFC-448E-88CD-85A286F89B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8C6398-A9C8-415D-A549-9F5B0DDFB6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2DE04-3A5D-4458-A968-04DF4028E793}"/>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98B32E03-4A6F-4294-8F76-6CD2FDDCE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BCDFD-9F47-4567-B8F5-DE8D6484D812}"/>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1528372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7FD2A-9CC1-4884-90A2-9D3CDE7719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4FA8F0-E5B9-4936-8489-737DA780E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EF7D5-76BD-4F12-BD37-0BFBE37CCDCB}"/>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80E81DD9-F645-41BB-80E1-771A9477A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6B0EA-AE1A-4AF3-87B8-C4E0B54EA647}"/>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1524360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5694113" cy="6122728"/>
          </a:xfr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248775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4604" y="462190"/>
            <a:ext cx="8362104" cy="434174"/>
          </a:xfrm>
        </p:spPr>
        <p:txBody>
          <a:bodyPr/>
          <a:lstStyle/>
          <a:p>
            <a:r>
              <a:rPr lang="en-US"/>
              <a:t>Click to edit Master title style</a:t>
            </a:r>
            <a:endParaRPr lang="en-US" dirty="0"/>
          </a:p>
        </p:txBody>
      </p:sp>
      <p:sp>
        <p:nvSpPr>
          <p:cNvPr id="4" name="Content Placeholder 2"/>
          <p:cNvSpPr>
            <a:spLocks noGrp="1"/>
          </p:cNvSpPr>
          <p:nvPr>
            <p:ph idx="1" hasCustomPrompt="1"/>
          </p:nvPr>
        </p:nvSpPr>
        <p:spPr>
          <a:xfrm>
            <a:off x="1788450" y="1604673"/>
            <a:ext cx="9372157" cy="4283509"/>
          </a:xfrm>
        </p:spPr>
        <p:txBody>
          <a:bodyPr/>
          <a:lstStyle>
            <a:lvl1pPr>
              <a:buFont typeface="Arial"/>
              <a:buNone/>
              <a:defRPr sz="2400" b="1" baseline="0"/>
            </a:lvl1pPr>
            <a:lvl2pPr>
              <a:buFont typeface="Arial"/>
              <a:buChar char="•"/>
              <a:defRPr sz="1920" baseline="0"/>
            </a:lvl2pPr>
            <a:lvl3pPr>
              <a:buFont typeface="Arial"/>
              <a:buChar char="•"/>
              <a:defRPr sz="1680"/>
            </a:lvl3pPr>
            <a:lvl4pPr>
              <a:buFont typeface="Arial"/>
              <a:buChar char="•"/>
              <a:defRPr/>
            </a:lvl4pPr>
            <a:lvl5pPr>
              <a:buFont typeface="Arial"/>
              <a:buChar char="•"/>
              <a:defRPr/>
            </a:lvl5pPr>
          </a:lstStyle>
          <a:p>
            <a:pPr lvl="0"/>
            <a:r>
              <a:rPr lang="en-US" dirty="0"/>
              <a:t>Header</a:t>
            </a:r>
          </a:p>
          <a:p>
            <a:pPr lvl="1"/>
            <a:r>
              <a:rPr lang="en-US" dirty="0"/>
              <a:t>Bullet Point</a:t>
            </a:r>
          </a:p>
        </p:txBody>
      </p:sp>
      <p:sp>
        <p:nvSpPr>
          <p:cNvPr id="5" name="Text Placeholder 7"/>
          <p:cNvSpPr>
            <a:spLocks noGrp="1"/>
          </p:cNvSpPr>
          <p:nvPr>
            <p:ph type="body" sz="quarter" idx="13"/>
          </p:nvPr>
        </p:nvSpPr>
        <p:spPr>
          <a:xfrm>
            <a:off x="295234" y="940595"/>
            <a:ext cx="8352261" cy="442913"/>
          </a:xfrm>
        </p:spPr>
        <p:txBody>
          <a:bodyPr>
            <a:normAutofit/>
          </a:bodyPr>
          <a:lstStyle>
            <a:lvl1pPr>
              <a:buNone/>
              <a:defRPr sz="2160">
                <a:solidFill>
                  <a:srgbClr val="B80522"/>
                </a:solidFill>
              </a:defRPr>
            </a:lvl1pPr>
          </a:lstStyle>
          <a:p>
            <a:pPr lvl="0"/>
            <a:r>
              <a:rPr lang="en-US"/>
              <a:t>Edit Master text styles</a:t>
            </a:r>
          </a:p>
        </p:txBody>
      </p:sp>
    </p:spTree>
    <p:extLst>
      <p:ext uri="{BB962C8B-B14F-4D97-AF65-F5344CB8AC3E}">
        <p14:creationId xmlns:p14="http://schemas.microsoft.com/office/powerpoint/2010/main" val="2613116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8657" y="416922"/>
            <a:ext cx="8362104" cy="434174"/>
          </a:xfrm>
        </p:spPr>
        <p:txBody>
          <a:bodyPr/>
          <a:lstStyle/>
          <a:p>
            <a:r>
              <a:rPr lang="en-US"/>
              <a:t>Click to edit Master title style</a:t>
            </a:r>
            <a:endParaRPr lang="en-US" dirty="0"/>
          </a:p>
        </p:txBody>
      </p:sp>
      <p:sp>
        <p:nvSpPr>
          <p:cNvPr id="3" name="Content Placeholder 2"/>
          <p:cNvSpPr>
            <a:spLocks noGrp="1"/>
          </p:cNvSpPr>
          <p:nvPr>
            <p:ph idx="1"/>
          </p:nvPr>
        </p:nvSpPr>
        <p:spPr>
          <a:xfrm>
            <a:off x="1693337" y="1153676"/>
            <a:ext cx="9254255" cy="4564552"/>
          </a:xfrm>
        </p:spPr>
        <p:txBody>
          <a:bodyPr/>
          <a:lstStyle>
            <a:lvl1pPr marL="548640" indent="-548640">
              <a:buClr>
                <a:schemeClr val="tx2">
                  <a:lumMod val="75000"/>
                </a:schemeClr>
              </a:buClr>
              <a:buFont typeface="+mj-lt"/>
              <a:buAutoNum type="arabicPeriod"/>
              <a:defRPr/>
            </a:lvl1pPr>
            <a:lvl2pPr marL="891540" indent="-342900">
              <a:buClr>
                <a:srgbClr val="B80522"/>
              </a:buClr>
              <a:buFont typeface="Arial"/>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044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88000" y="176473"/>
            <a:ext cx="6350000" cy="715679"/>
          </a:xfrm>
        </p:spPr>
        <p:txBody>
          <a:bodyPr anchor="t" anchorCtr="0"/>
          <a:lstStyle>
            <a:lvl1pPr algn="r">
              <a:defRPr sz="2400"/>
            </a:lvl1pPr>
          </a:lstStyle>
          <a:p>
            <a:r>
              <a:rPr lang="en-US"/>
              <a:t>Click to edit Master title style</a:t>
            </a:r>
            <a:endParaRPr lang="en-US" dirty="0"/>
          </a:p>
        </p:txBody>
      </p:sp>
      <p:sp>
        <p:nvSpPr>
          <p:cNvPr id="8" name="Rectangle 7"/>
          <p:cNvSpPr/>
          <p:nvPr/>
        </p:nvSpPr>
        <p:spPr>
          <a:xfrm>
            <a:off x="11345333" y="6126480"/>
            <a:ext cx="846667" cy="56388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p>
        </p:txBody>
      </p:sp>
      <p:sp>
        <p:nvSpPr>
          <p:cNvPr id="6" name="Table Placeholder 5"/>
          <p:cNvSpPr>
            <a:spLocks noGrp="1"/>
          </p:cNvSpPr>
          <p:nvPr>
            <p:ph type="tbl" sz="quarter" idx="11"/>
          </p:nvPr>
        </p:nvSpPr>
        <p:spPr>
          <a:xfrm>
            <a:off x="254000" y="937872"/>
            <a:ext cx="11684000" cy="5615329"/>
          </a:xfrm>
        </p:spPr>
        <p:txBody>
          <a:bodyPr/>
          <a:lstStyle/>
          <a:p>
            <a:r>
              <a:rPr lang="en-US"/>
              <a:t>Click icon to add table</a:t>
            </a:r>
            <a:endParaRPr lang="en-US" dirty="0"/>
          </a:p>
        </p:txBody>
      </p:sp>
      <p:sp>
        <p:nvSpPr>
          <p:cNvPr id="5" name="Rectangle 4"/>
          <p:cNvSpPr/>
          <p:nvPr/>
        </p:nvSpPr>
        <p:spPr>
          <a:xfrm>
            <a:off x="11345333" y="6126480"/>
            <a:ext cx="846667" cy="56388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p>
        </p:txBody>
      </p:sp>
    </p:spTree>
    <p:extLst>
      <p:ext uri="{BB962C8B-B14F-4D97-AF65-F5344CB8AC3E}">
        <p14:creationId xmlns:p14="http://schemas.microsoft.com/office/powerpoint/2010/main" val="402361751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3" name="Picture 2" descr="axian-ppt-bg-title-fin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8666789" y="6123709"/>
            <a:ext cx="3525212" cy="401783"/>
          </a:xfrm>
          <a:prstGeom prst="rect">
            <a:avLst/>
          </a:prstGeom>
          <a:solidFill>
            <a:srgbClr val="BDD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9" name="Footer Placeholder 4"/>
          <p:cNvSpPr>
            <a:spLocks noGrp="1"/>
          </p:cNvSpPr>
          <p:nvPr>
            <p:ph type="ftr" sz="quarter" idx="3"/>
          </p:nvPr>
        </p:nvSpPr>
        <p:spPr>
          <a:xfrm>
            <a:off x="8682182" y="6109494"/>
            <a:ext cx="3155757" cy="365125"/>
          </a:xfrm>
          <a:prstGeom prst="rect">
            <a:avLst/>
          </a:prstGeom>
        </p:spPr>
        <p:txBody>
          <a:bodyPr/>
          <a:lstStyle>
            <a:lvl1pPr>
              <a:defRPr sz="1680">
                <a:solidFill>
                  <a:schemeClr val="tx1"/>
                </a:solidFill>
                <a:latin typeface="+mj-lt"/>
              </a:defRPr>
            </a:lvl1pPr>
          </a:lstStyle>
          <a:p>
            <a:endParaRPr lang="en-US"/>
          </a:p>
        </p:txBody>
      </p:sp>
      <p:sp>
        <p:nvSpPr>
          <p:cNvPr id="6" name="Rectangle 5"/>
          <p:cNvSpPr/>
          <p:nvPr/>
        </p:nvSpPr>
        <p:spPr>
          <a:xfrm>
            <a:off x="-1" y="1850585"/>
            <a:ext cx="8353780" cy="822034"/>
          </a:xfrm>
          <a:prstGeom prst="rect">
            <a:avLst/>
          </a:prstGeom>
          <a:solidFill>
            <a:srgbClr val="B80522">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p:nvPr>
        </p:nvSpPr>
        <p:spPr>
          <a:xfrm>
            <a:off x="0" y="1850586"/>
            <a:ext cx="8272699" cy="669704"/>
          </a:xfrm>
        </p:spPr>
        <p:txBody>
          <a:bodyPr anchor="t"/>
          <a:lstStyle>
            <a:lvl1pPr algn="r">
              <a:defRPr>
                <a:solidFill>
                  <a:schemeClr val="bg1"/>
                </a:solidFill>
                <a:effectLst>
                  <a:outerShdw blurRad="193675" dist="12700" dir="5400000" algn="tl" rotWithShape="0">
                    <a:schemeClr val="tx1">
                      <a:lumMod val="85000"/>
                      <a:lumOff val="15000"/>
                      <a:alpha val="43000"/>
                    </a:schemeClr>
                  </a:outerShdw>
                </a:effectLst>
              </a:defRPr>
            </a:lvl1pPr>
          </a:lstStyle>
          <a:p>
            <a:r>
              <a:rPr lang="en-US"/>
              <a:t>Click to edit Master title style</a:t>
            </a:r>
            <a:endParaRPr lang="en-US" dirty="0"/>
          </a:p>
        </p:txBody>
      </p:sp>
      <p:pic>
        <p:nvPicPr>
          <p:cNvPr id="8" name="Picture 7" descr="axian-ppt-bg-title-fin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p:nvSpPr>
        <p:spPr>
          <a:xfrm>
            <a:off x="8666789" y="6123709"/>
            <a:ext cx="3525212" cy="401783"/>
          </a:xfrm>
          <a:prstGeom prst="rect">
            <a:avLst/>
          </a:prstGeom>
          <a:solidFill>
            <a:srgbClr val="BDD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11" name="Rectangle 10"/>
          <p:cNvSpPr/>
          <p:nvPr/>
        </p:nvSpPr>
        <p:spPr>
          <a:xfrm>
            <a:off x="-1" y="1850585"/>
            <a:ext cx="8353780" cy="822034"/>
          </a:xfrm>
          <a:prstGeom prst="rect">
            <a:avLst/>
          </a:prstGeom>
          <a:solidFill>
            <a:srgbClr val="B80522">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Tree>
    <p:extLst>
      <p:ext uri="{BB962C8B-B14F-4D97-AF65-F5344CB8AC3E}">
        <p14:creationId xmlns:p14="http://schemas.microsoft.com/office/powerpoint/2010/main" val="3542855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54604" y="462190"/>
            <a:ext cx="8362104" cy="434174"/>
          </a:xfrm>
        </p:spPr>
        <p:txBody>
          <a:bodyPr/>
          <a:lstStyle/>
          <a:p>
            <a:r>
              <a:rPr lang="en-US"/>
              <a:t>Click to edit Master title style</a:t>
            </a:r>
            <a:endParaRPr lang="en-US" dirty="0"/>
          </a:p>
        </p:txBody>
      </p:sp>
      <p:sp>
        <p:nvSpPr>
          <p:cNvPr id="4" name="Content Placeholder 2"/>
          <p:cNvSpPr>
            <a:spLocks noGrp="1"/>
          </p:cNvSpPr>
          <p:nvPr>
            <p:ph idx="1" hasCustomPrompt="1"/>
          </p:nvPr>
        </p:nvSpPr>
        <p:spPr>
          <a:xfrm>
            <a:off x="1788450" y="1604673"/>
            <a:ext cx="9372157" cy="4283509"/>
          </a:xfrm>
        </p:spPr>
        <p:txBody>
          <a:bodyPr/>
          <a:lstStyle>
            <a:lvl1pPr>
              <a:buFont typeface="Arial"/>
              <a:buNone/>
              <a:defRPr sz="2400" b="1" baseline="0"/>
            </a:lvl1pPr>
            <a:lvl2pPr>
              <a:buFont typeface="Arial"/>
              <a:buChar char="•"/>
              <a:defRPr sz="1920" baseline="0"/>
            </a:lvl2pPr>
            <a:lvl3pPr>
              <a:buFont typeface="Arial"/>
              <a:buChar char="•"/>
              <a:defRPr sz="1680"/>
            </a:lvl3pPr>
            <a:lvl4pPr>
              <a:buFont typeface="Arial"/>
              <a:buChar char="•"/>
              <a:defRPr/>
            </a:lvl4pPr>
            <a:lvl5pPr>
              <a:buFont typeface="Arial"/>
              <a:buChar char="•"/>
              <a:defRPr/>
            </a:lvl5pPr>
          </a:lstStyle>
          <a:p>
            <a:pPr lvl="0"/>
            <a:r>
              <a:rPr lang="en-US" dirty="0"/>
              <a:t>Header</a:t>
            </a:r>
          </a:p>
          <a:p>
            <a:pPr lvl="1"/>
            <a:r>
              <a:rPr lang="en-US" dirty="0"/>
              <a:t>Bullet Point</a:t>
            </a:r>
          </a:p>
        </p:txBody>
      </p:sp>
      <p:sp>
        <p:nvSpPr>
          <p:cNvPr id="5" name="Text Placeholder 7"/>
          <p:cNvSpPr>
            <a:spLocks noGrp="1"/>
          </p:cNvSpPr>
          <p:nvPr>
            <p:ph type="body" sz="quarter" idx="13"/>
          </p:nvPr>
        </p:nvSpPr>
        <p:spPr>
          <a:xfrm>
            <a:off x="295234" y="940595"/>
            <a:ext cx="8352261" cy="442913"/>
          </a:xfrm>
        </p:spPr>
        <p:txBody>
          <a:bodyPr>
            <a:normAutofit/>
          </a:bodyPr>
          <a:lstStyle>
            <a:lvl1pPr>
              <a:buNone/>
              <a:defRPr sz="2160">
                <a:solidFill>
                  <a:srgbClr val="B80522"/>
                </a:solidFill>
              </a:defRPr>
            </a:lvl1pPr>
          </a:lstStyle>
          <a:p>
            <a:pPr lvl="0"/>
            <a:r>
              <a:rPr lang="en-US"/>
              <a:t>Edit Master text styles</a:t>
            </a:r>
          </a:p>
        </p:txBody>
      </p:sp>
    </p:spTree>
    <p:extLst>
      <p:ext uri="{BB962C8B-B14F-4D97-AF65-F5344CB8AC3E}">
        <p14:creationId xmlns:p14="http://schemas.microsoft.com/office/powerpoint/2010/main" val="3529964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8657" y="416922"/>
            <a:ext cx="8362104" cy="434174"/>
          </a:xfrm>
        </p:spPr>
        <p:txBody>
          <a:bodyPr/>
          <a:lstStyle/>
          <a:p>
            <a:r>
              <a:rPr lang="en-US"/>
              <a:t>Click to edit Master title style</a:t>
            </a:r>
            <a:endParaRPr lang="en-US" dirty="0"/>
          </a:p>
        </p:txBody>
      </p:sp>
      <p:sp>
        <p:nvSpPr>
          <p:cNvPr id="3" name="Content Placeholder 2"/>
          <p:cNvSpPr>
            <a:spLocks noGrp="1"/>
          </p:cNvSpPr>
          <p:nvPr>
            <p:ph idx="1"/>
          </p:nvPr>
        </p:nvSpPr>
        <p:spPr>
          <a:xfrm>
            <a:off x="1693337" y="1153676"/>
            <a:ext cx="9254255" cy="4564552"/>
          </a:xfrm>
        </p:spPr>
        <p:txBody>
          <a:bodyPr/>
          <a:lstStyle>
            <a:lvl1pPr marL="548640" indent="-548640">
              <a:buClr>
                <a:schemeClr val="tx2">
                  <a:lumMod val="75000"/>
                </a:schemeClr>
              </a:buClr>
              <a:buFont typeface="+mj-lt"/>
              <a:buAutoNum type="arabicPeriod"/>
              <a:defRPr/>
            </a:lvl1pPr>
            <a:lvl2pPr marL="891540" indent="-342900">
              <a:buClr>
                <a:srgbClr val="B80522"/>
              </a:buClr>
              <a:buFont typeface="Arial"/>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08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88000" y="176473"/>
            <a:ext cx="6350000" cy="715679"/>
          </a:xfrm>
        </p:spPr>
        <p:txBody>
          <a:bodyPr anchor="t" anchorCtr="0"/>
          <a:lstStyle>
            <a:lvl1pPr algn="r">
              <a:defRPr sz="2400"/>
            </a:lvl1pPr>
          </a:lstStyle>
          <a:p>
            <a:r>
              <a:rPr lang="en-US"/>
              <a:t>Click to edit Master title style</a:t>
            </a:r>
            <a:endParaRPr lang="en-US" dirty="0"/>
          </a:p>
        </p:txBody>
      </p:sp>
      <p:sp>
        <p:nvSpPr>
          <p:cNvPr id="8" name="Rectangle 7"/>
          <p:cNvSpPr/>
          <p:nvPr/>
        </p:nvSpPr>
        <p:spPr>
          <a:xfrm>
            <a:off x="11345333" y="6126480"/>
            <a:ext cx="846667" cy="56388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160" dirty="0"/>
          </a:p>
        </p:txBody>
      </p:sp>
      <p:sp>
        <p:nvSpPr>
          <p:cNvPr id="6" name="Table Placeholder 5"/>
          <p:cNvSpPr>
            <a:spLocks noGrp="1"/>
          </p:cNvSpPr>
          <p:nvPr>
            <p:ph type="tbl" sz="quarter" idx="11"/>
          </p:nvPr>
        </p:nvSpPr>
        <p:spPr>
          <a:xfrm>
            <a:off x="254000" y="937872"/>
            <a:ext cx="11684000" cy="5615329"/>
          </a:xfrm>
        </p:spPr>
        <p:txBody>
          <a:bodyPr/>
          <a:lstStyle/>
          <a:p>
            <a:r>
              <a:rPr lang="en-US"/>
              <a:t>Click icon to add table</a:t>
            </a:r>
            <a:endParaRPr lang="en-US" dirty="0"/>
          </a:p>
        </p:txBody>
      </p:sp>
    </p:spTree>
    <p:extLst>
      <p:ext uri="{BB962C8B-B14F-4D97-AF65-F5344CB8AC3E}">
        <p14:creationId xmlns:p14="http://schemas.microsoft.com/office/powerpoint/2010/main" val="5490083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61369-5E34-4DB6-A1DA-EB3ADE6D6E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ABB409-A4F7-4B9D-A40B-12D421352A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CA14E9-1B47-422E-9E26-982A0BE94D4E}"/>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FEFD163D-C820-4B02-8E75-19214CBE0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EFCF1-C123-494F-96EB-24DC1207D04D}"/>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3609916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pic>
        <p:nvPicPr>
          <p:cNvPr id="3" name="Picture 2" descr="axian-ppt-bg-title-fin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p:cNvSpPr/>
          <p:nvPr/>
        </p:nvSpPr>
        <p:spPr>
          <a:xfrm>
            <a:off x="8666789" y="6123709"/>
            <a:ext cx="3525212" cy="401783"/>
          </a:xfrm>
          <a:prstGeom prst="rect">
            <a:avLst/>
          </a:prstGeom>
          <a:solidFill>
            <a:srgbClr val="BDD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9" name="Footer Placeholder 4"/>
          <p:cNvSpPr>
            <a:spLocks noGrp="1"/>
          </p:cNvSpPr>
          <p:nvPr>
            <p:ph type="ftr" sz="quarter" idx="3"/>
          </p:nvPr>
        </p:nvSpPr>
        <p:spPr>
          <a:xfrm>
            <a:off x="8682182" y="6109494"/>
            <a:ext cx="3155757" cy="365125"/>
          </a:xfrm>
          <a:prstGeom prst="rect">
            <a:avLst/>
          </a:prstGeom>
        </p:spPr>
        <p:txBody>
          <a:bodyPr/>
          <a:lstStyle>
            <a:lvl1pPr>
              <a:defRPr sz="1680">
                <a:solidFill>
                  <a:schemeClr val="tx1"/>
                </a:solidFill>
                <a:latin typeface="+mj-lt"/>
              </a:defRPr>
            </a:lvl1pPr>
          </a:lstStyle>
          <a:p>
            <a:endParaRPr lang="en-US"/>
          </a:p>
        </p:txBody>
      </p:sp>
      <p:sp>
        <p:nvSpPr>
          <p:cNvPr id="6" name="Rectangle 5"/>
          <p:cNvSpPr/>
          <p:nvPr/>
        </p:nvSpPr>
        <p:spPr>
          <a:xfrm>
            <a:off x="-1" y="1850585"/>
            <a:ext cx="8353780" cy="822034"/>
          </a:xfrm>
          <a:prstGeom prst="rect">
            <a:avLst/>
          </a:prstGeom>
          <a:solidFill>
            <a:srgbClr val="B80522">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p:nvPr>
        </p:nvSpPr>
        <p:spPr>
          <a:xfrm>
            <a:off x="0" y="1850586"/>
            <a:ext cx="8272699" cy="669704"/>
          </a:xfrm>
        </p:spPr>
        <p:txBody>
          <a:bodyPr anchor="t"/>
          <a:lstStyle>
            <a:lvl1pPr algn="r">
              <a:defRPr>
                <a:solidFill>
                  <a:schemeClr val="bg1"/>
                </a:solidFill>
                <a:effectLst>
                  <a:outerShdw blurRad="193675" dist="12700" dir="5400000" algn="tl" rotWithShape="0">
                    <a:schemeClr val="tx1">
                      <a:lumMod val="85000"/>
                      <a:lumOff val="15000"/>
                      <a:alpha val="43000"/>
                    </a:scheme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501862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Macbook Mockup">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5694113" cy="6122728"/>
          </a:xfr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333089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E18C9-92EC-4FD0-9A74-A9E7AAC7537F}"/>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3" name="Footer Placeholder 2">
            <a:extLst>
              <a:ext uri="{FF2B5EF4-FFF2-40B4-BE49-F238E27FC236}">
                <a16:creationId xmlns:a16="http://schemas.microsoft.com/office/drawing/2014/main" id="{A1797CFD-F2EC-4F7F-909E-A3E08CBA80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3350A5-B3F3-45F6-B24A-17595EA4A559}"/>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354766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BFDA-156E-4DBA-B24D-1325E9497C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83A18-8140-491F-B6C5-F9B7B2231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EAB484-941E-4845-A31B-8C5BBC58886B}"/>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3C63E8C3-B4DB-4D2A-9971-12ED70E79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FAAAF-C051-4BF8-9638-4EFB2E84C913}"/>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256271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38DD-BDB8-456B-821F-38294853E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3D0CE-23FC-4355-AA5D-DF46EACB9D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8CC6FF-8D74-4BE2-96F0-37C87FC233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5FB98-F858-4F72-BDEA-C037FB75DC7C}"/>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6" name="Footer Placeholder 5">
            <a:extLst>
              <a:ext uri="{FF2B5EF4-FFF2-40B4-BE49-F238E27FC236}">
                <a16:creationId xmlns:a16="http://schemas.microsoft.com/office/drawing/2014/main" id="{09256B62-FFDD-46E4-8B83-5D439A4FF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8760C-2E36-459C-9873-568C2C8BCFF4}"/>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18871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4440-D418-4335-B2F8-E6091F1148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00FCC7-0705-4646-B5AD-74E353C3D7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A6ACB2-1B28-4E9E-B160-063150CF7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D5B1EF-3F4F-41AB-8E6E-BA2C4DCCE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1B7F53-D3A6-41DA-B9FF-291B69833D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8EB40-6935-4772-8A9F-16574D5DFDD3}"/>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8" name="Footer Placeholder 7">
            <a:extLst>
              <a:ext uri="{FF2B5EF4-FFF2-40B4-BE49-F238E27FC236}">
                <a16:creationId xmlns:a16="http://schemas.microsoft.com/office/drawing/2014/main" id="{0CC91442-3BFD-47AE-9A84-16D828CEA9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FC983F-AC21-4E9C-AEA2-BDAE458759FB}"/>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45188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C5AA-52EC-4B04-87CE-3AA8894CF0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D143F0-2315-42E1-9170-47DD20834147}"/>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4" name="Footer Placeholder 3">
            <a:extLst>
              <a:ext uri="{FF2B5EF4-FFF2-40B4-BE49-F238E27FC236}">
                <a16:creationId xmlns:a16="http://schemas.microsoft.com/office/drawing/2014/main" id="{E990CF30-3B63-4861-B665-DBB8B19F8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F91F08-4149-41FF-B044-1B8269C11580}"/>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611291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E18C9-92EC-4FD0-9A74-A9E7AAC7537F}"/>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3" name="Footer Placeholder 2">
            <a:extLst>
              <a:ext uri="{FF2B5EF4-FFF2-40B4-BE49-F238E27FC236}">
                <a16:creationId xmlns:a16="http://schemas.microsoft.com/office/drawing/2014/main" id="{A1797CFD-F2EC-4F7F-909E-A3E08CBA80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3350A5-B3F3-45F6-B24A-17595EA4A559}"/>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3664152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37D9-3A96-4834-9EC2-C25243175B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1EC43E-F42D-4A1B-AA3A-68B519A594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FC057F-0FA9-44D6-BB40-C62DD6B40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5D23C3-9035-4BB0-862E-1D0BA9E3F630}"/>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6" name="Footer Placeholder 5">
            <a:extLst>
              <a:ext uri="{FF2B5EF4-FFF2-40B4-BE49-F238E27FC236}">
                <a16:creationId xmlns:a16="http://schemas.microsoft.com/office/drawing/2014/main" id="{B207C11B-E90E-4863-8672-6B6C0411FF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EA1D4-9240-4F6B-BEEA-DE8096C6E4B9}"/>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211210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EDDB-4C24-4C7D-8989-91D09D126B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F1BBF5-4106-42EB-B6B7-EC7E1A8C2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8976C0-FB6D-463F-94E5-AE88A461E4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994E6-A741-4A7A-B879-8DE03D89AFDF}"/>
              </a:ext>
            </a:extLst>
          </p:cNvPr>
          <p:cNvSpPr>
            <a:spLocks noGrp="1"/>
          </p:cNvSpPr>
          <p:nvPr>
            <p:ph type="dt" sz="half" idx="10"/>
          </p:nvPr>
        </p:nvSpPr>
        <p:spPr/>
        <p:txBody>
          <a:bodyPr/>
          <a:lstStyle/>
          <a:p>
            <a:fld id="{410F65B4-EB8E-4179-B436-FB7072705AC4}" type="datetimeFigureOut">
              <a:rPr lang="en-US" smtClean="0"/>
              <a:t>5/13/19</a:t>
            </a:fld>
            <a:endParaRPr lang="en-US"/>
          </a:p>
        </p:txBody>
      </p:sp>
      <p:sp>
        <p:nvSpPr>
          <p:cNvPr id="6" name="Footer Placeholder 5">
            <a:extLst>
              <a:ext uri="{FF2B5EF4-FFF2-40B4-BE49-F238E27FC236}">
                <a16:creationId xmlns:a16="http://schemas.microsoft.com/office/drawing/2014/main" id="{BC2E7659-AF8C-41D2-9427-4158426F8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4F635E-4E09-4E82-B9D0-C64584D414C4}"/>
              </a:ext>
            </a:extLst>
          </p:cNvPr>
          <p:cNvSpPr>
            <a:spLocks noGrp="1"/>
          </p:cNvSpPr>
          <p:nvPr>
            <p:ph type="sldNum" sz="quarter" idx="12"/>
          </p:nvPr>
        </p:nvSpPr>
        <p:spPr/>
        <p:txBody>
          <a:bodyPr/>
          <a:lstStyle/>
          <a:p>
            <a:fld id="{82D3C5DB-3603-44A3-A43C-736FA6B842D2}" type="slidenum">
              <a:rPr lang="en-US" smtClean="0"/>
              <a:t>‹#›</a:t>
            </a:fld>
            <a:endParaRPr lang="en-US"/>
          </a:p>
        </p:txBody>
      </p:sp>
    </p:spTree>
    <p:extLst>
      <p:ext uri="{BB962C8B-B14F-4D97-AF65-F5344CB8AC3E}">
        <p14:creationId xmlns:p14="http://schemas.microsoft.com/office/powerpoint/2010/main" val="224307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jp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2C9564-4660-4E48-A438-3A2F608577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40CA9F-28BB-441A-A06D-3E1FCC6D1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057FA-B9A1-4CE5-90E9-019FB59D9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F65B4-EB8E-4179-B436-FB7072705AC4}" type="datetimeFigureOut">
              <a:rPr lang="en-US" smtClean="0"/>
              <a:t>5/13/19</a:t>
            </a:fld>
            <a:endParaRPr lang="en-US"/>
          </a:p>
        </p:txBody>
      </p:sp>
      <p:sp>
        <p:nvSpPr>
          <p:cNvPr id="5" name="Footer Placeholder 4">
            <a:extLst>
              <a:ext uri="{FF2B5EF4-FFF2-40B4-BE49-F238E27FC236}">
                <a16:creationId xmlns:a16="http://schemas.microsoft.com/office/drawing/2014/main" id="{3BF65D8B-4009-4B71-89BF-E0954A5BC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F236D8-C259-4A79-9CC6-1983B1E97A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3C5DB-3603-44A3-A43C-736FA6B842D2}" type="slidenum">
              <a:rPr lang="en-US" smtClean="0"/>
              <a:t>‹#›</a:t>
            </a:fld>
            <a:endParaRPr lang="en-US"/>
          </a:p>
        </p:txBody>
      </p:sp>
    </p:spTree>
    <p:extLst>
      <p:ext uri="{BB962C8B-B14F-4D97-AF65-F5344CB8AC3E}">
        <p14:creationId xmlns:p14="http://schemas.microsoft.com/office/powerpoint/2010/main" val="2444748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6294" y="131129"/>
            <a:ext cx="7927879" cy="983674"/>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693335" y="1135435"/>
            <a:ext cx="9602492" cy="45070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p:nvSpPr>
        <p:spPr>
          <a:xfrm>
            <a:off x="879532" y="896364"/>
            <a:ext cx="8362104" cy="424732"/>
          </a:xfrm>
          <a:prstGeom prst="rect">
            <a:avLst/>
          </a:prstGeom>
          <a:noFill/>
        </p:spPr>
        <p:txBody>
          <a:bodyPr wrap="square" rtlCol="0">
            <a:spAutoFit/>
          </a:bodyPr>
          <a:lstStyle/>
          <a:p>
            <a:endParaRPr lang="en-US" sz="2160" dirty="0"/>
          </a:p>
        </p:txBody>
      </p:sp>
      <p:sp>
        <p:nvSpPr>
          <p:cNvPr id="7" name="TextBox 6"/>
          <p:cNvSpPr txBox="1"/>
          <p:nvPr/>
        </p:nvSpPr>
        <p:spPr>
          <a:xfrm>
            <a:off x="879532" y="896364"/>
            <a:ext cx="8362104" cy="424732"/>
          </a:xfrm>
          <a:prstGeom prst="rect">
            <a:avLst/>
          </a:prstGeom>
          <a:noFill/>
        </p:spPr>
        <p:txBody>
          <a:bodyPr wrap="square" rtlCol="0">
            <a:spAutoFit/>
          </a:bodyPr>
          <a:lstStyle/>
          <a:p>
            <a:endParaRPr lang="en-US" sz="2160" dirty="0"/>
          </a:p>
        </p:txBody>
      </p:sp>
    </p:spTree>
    <p:extLst>
      <p:ext uri="{BB962C8B-B14F-4D97-AF65-F5344CB8AC3E}">
        <p14:creationId xmlns:p14="http://schemas.microsoft.com/office/powerpoint/2010/main" val="347043467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548640" rtl="0" eaLnBrk="1" latinLnBrk="0" hangingPunct="1">
        <a:spcBef>
          <a:spcPct val="0"/>
        </a:spcBef>
        <a:buNone/>
        <a:defRPr sz="3840" b="1" i="0" kern="1200" baseline="0">
          <a:solidFill>
            <a:schemeClr val="tx1"/>
          </a:solidFill>
          <a:effectLst>
            <a:outerShdw blurRad="127000" dist="12700" dir="5400000" algn="tl" rotWithShape="0">
              <a:schemeClr val="tx1">
                <a:lumMod val="50000"/>
                <a:lumOff val="50000"/>
                <a:alpha val="43000"/>
              </a:schemeClr>
            </a:outerShdw>
          </a:effectLst>
          <a:latin typeface="Corbel"/>
          <a:ea typeface="+mj-ea"/>
          <a:cs typeface="+mj-cs"/>
        </a:defRPr>
      </a:lvl1pPr>
    </p:titleStyle>
    <p:bodyStyle>
      <a:lvl1pPr marL="548640" indent="-548640" algn="l" defTabSz="548640" rtl="0" eaLnBrk="1" latinLnBrk="0" hangingPunct="1">
        <a:spcBef>
          <a:spcPts val="1680"/>
        </a:spcBef>
        <a:spcAft>
          <a:spcPts val="240"/>
        </a:spcAft>
        <a:buClr>
          <a:srgbClr val="B80522"/>
        </a:buClr>
        <a:buSzPct val="120000"/>
        <a:buFont typeface="+mj-lt"/>
        <a:buAutoNum type="arabicPeriod"/>
        <a:defRPr sz="2880" kern="1200">
          <a:solidFill>
            <a:schemeClr val="tx1"/>
          </a:solidFill>
          <a:latin typeface="Corbel"/>
          <a:ea typeface="+mn-ea"/>
          <a:cs typeface="+mn-cs"/>
        </a:defRPr>
      </a:lvl1pPr>
      <a:lvl2pPr marL="891540" indent="-342900" algn="l" defTabSz="548640" rtl="0" eaLnBrk="1" latinLnBrk="0" hangingPunct="1">
        <a:spcBef>
          <a:spcPts val="240"/>
        </a:spcBef>
        <a:spcAft>
          <a:spcPts val="120"/>
        </a:spcAft>
        <a:buClr>
          <a:srgbClr val="B80522"/>
        </a:buClr>
        <a:buFont typeface="Arial"/>
        <a:buChar char="•"/>
        <a:defRPr sz="2160" kern="1200">
          <a:solidFill>
            <a:schemeClr val="tx1"/>
          </a:solidFill>
          <a:latin typeface="Corbel"/>
          <a:ea typeface="+mn-ea"/>
          <a:cs typeface="+mn-cs"/>
        </a:defRPr>
      </a:lvl2pPr>
      <a:lvl3pPr marL="1371600" indent="-274320" algn="l" defTabSz="548640" rtl="0" eaLnBrk="1" latinLnBrk="0" hangingPunct="1">
        <a:spcBef>
          <a:spcPct val="20000"/>
        </a:spcBef>
        <a:buFont typeface="Arial"/>
        <a:buChar char="•"/>
        <a:defRPr sz="1680" kern="1200">
          <a:solidFill>
            <a:schemeClr val="tx1"/>
          </a:solidFill>
          <a:latin typeface="Corbel"/>
          <a:ea typeface="+mn-ea"/>
          <a:cs typeface="+mn-cs"/>
        </a:defRPr>
      </a:lvl3pPr>
      <a:lvl4pPr marL="1920240" indent="-274320" algn="l" defTabSz="548640" rtl="0" eaLnBrk="1" latinLnBrk="0" hangingPunct="1">
        <a:spcBef>
          <a:spcPct val="20000"/>
        </a:spcBef>
        <a:buFont typeface="Arial"/>
        <a:buChar char="–"/>
        <a:defRPr sz="1440" kern="1200">
          <a:solidFill>
            <a:schemeClr val="tx1"/>
          </a:solidFill>
          <a:latin typeface="Corbel"/>
          <a:ea typeface="+mn-ea"/>
          <a:cs typeface="+mn-cs"/>
        </a:defRPr>
      </a:lvl4pPr>
      <a:lvl5pPr marL="2468880" indent="-274320" algn="l" defTabSz="548640" rtl="0" eaLnBrk="1" latinLnBrk="0" hangingPunct="1">
        <a:spcBef>
          <a:spcPct val="20000"/>
        </a:spcBef>
        <a:buFont typeface="Arial"/>
        <a:buChar char="»"/>
        <a:defRPr sz="1320" kern="1200">
          <a:solidFill>
            <a:schemeClr val="tx1"/>
          </a:solidFill>
          <a:latin typeface="Corbel"/>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xiansam" TargetMode="External"/><Relationship Id="rId2" Type="http://schemas.openxmlformats.org/officeDocument/2006/relationships/hyperlink" Target="mailto:sstriano@axian.com" TargetMode="External"/><Relationship Id="rId1" Type="http://schemas.openxmlformats.org/officeDocument/2006/relationships/slideLayout" Target="../slideLayouts/slideLayout2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1ED8-6D38-4FB3-8663-5F6C872BB059}"/>
              </a:ext>
            </a:extLst>
          </p:cNvPr>
          <p:cNvSpPr>
            <a:spLocks noGrp="1"/>
          </p:cNvSpPr>
          <p:nvPr>
            <p:ph type="ctrTitle"/>
          </p:nvPr>
        </p:nvSpPr>
        <p:spPr/>
        <p:txBody>
          <a:bodyPr/>
          <a:lstStyle/>
          <a:p>
            <a:r>
              <a:rPr lang="en-US" dirty="0">
                <a:solidFill>
                  <a:schemeClr val="bg1"/>
                </a:solidFill>
              </a:rPr>
              <a:t>Securing your Angular app with Azure Active Directory</a:t>
            </a:r>
          </a:p>
        </p:txBody>
      </p:sp>
      <p:pic>
        <p:nvPicPr>
          <p:cNvPr id="8" name="Graphic 7">
            <a:extLst>
              <a:ext uri="{FF2B5EF4-FFF2-40B4-BE49-F238E27FC236}">
                <a16:creationId xmlns:a16="http://schemas.microsoft.com/office/drawing/2014/main" id="{9028390B-0154-2042-A453-8689AFFA8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9103" y="4458055"/>
            <a:ext cx="6267154" cy="759655"/>
          </a:xfrm>
          <a:prstGeom prst="rect">
            <a:avLst/>
          </a:prstGeom>
        </p:spPr>
      </p:pic>
    </p:spTree>
    <p:extLst>
      <p:ext uri="{BB962C8B-B14F-4D97-AF65-F5344CB8AC3E}">
        <p14:creationId xmlns:p14="http://schemas.microsoft.com/office/powerpoint/2010/main" val="366791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770A-CE57-46D4-9610-B2AE54614CD0}"/>
              </a:ext>
            </a:extLst>
          </p:cNvPr>
          <p:cNvSpPr>
            <a:spLocks noGrp="1"/>
          </p:cNvSpPr>
          <p:nvPr>
            <p:ph type="title"/>
          </p:nvPr>
        </p:nvSpPr>
        <p:spPr/>
        <p:txBody>
          <a:bodyPr/>
          <a:lstStyle/>
          <a:p>
            <a:r>
              <a:rPr lang="en-US" dirty="0"/>
              <a:t>Configure MSAL</a:t>
            </a:r>
          </a:p>
        </p:txBody>
      </p:sp>
      <p:sp>
        <p:nvSpPr>
          <p:cNvPr id="3" name="Content Placeholder 2">
            <a:extLst>
              <a:ext uri="{FF2B5EF4-FFF2-40B4-BE49-F238E27FC236}">
                <a16:creationId xmlns:a16="http://schemas.microsoft.com/office/drawing/2014/main" id="{24DC4F5C-E862-463A-A44D-3D41306A649B}"/>
              </a:ext>
            </a:extLst>
          </p:cNvPr>
          <p:cNvSpPr>
            <a:spLocks noGrp="1"/>
          </p:cNvSpPr>
          <p:nvPr>
            <p:ph idx="1"/>
          </p:nvPr>
        </p:nvSpPr>
        <p:spPr/>
        <p:txBody>
          <a:bodyPr/>
          <a:lstStyle/>
          <a:p>
            <a:r>
              <a:rPr lang="en-US" dirty="0"/>
              <a:t>Configure </a:t>
            </a:r>
            <a:r>
              <a:rPr lang="en-US" dirty="0" err="1"/>
              <a:t>MsalInterceptor</a:t>
            </a:r>
            <a:r>
              <a:rPr lang="en-US" dirty="0"/>
              <a:t> in </a:t>
            </a:r>
            <a:r>
              <a:rPr lang="en-US" dirty="0" err="1"/>
              <a:t>app.module</a:t>
            </a:r>
            <a:r>
              <a:rPr lang="en-US" dirty="0"/>
              <a:t> providers</a:t>
            </a:r>
          </a:p>
          <a:p>
            <a:r>
              <a:rPr lang="en-US" dirty="0"/>
              <a:t>Import </a:t>
            </a:r>
            <a:r>
              <a:rPr lang="en-US" dirty="0" err="1"/>
              <a:t>HttpClientModule</a:t>
            </a:r>
            <a:endParaRPr lang="en-US" dirty="0"/>
          </a:p>
        </p:txBody>
      </p:sp>
      <p:sp>
        <p:nvSpPr>
          <p:cNvPr id="5" name="TextBox 4">
            <a:extLst>
              <a:ext uri="{FF2B5EF4-FFF2-40B4-BE49-F238E27FC236}">
                <a16:creationId xmlns:a16="http://schemas.microsoft.com/office/drawing/2014/main" id="{D6F5D900-3529-47F6-9A2A-100435BBA59A}"/>
              </a:ext>
            </a:extLst>
          </p:cNvPr>
          <p:cNvSpPr txBox="1"/>
          <p:nvPr/>
        </p:nvSpPr>
        <p:spPr>
          <a:xfrm>
            <a:off x="1091953" y="2985631"/>
            <a:ext cx="5458067" cy="2031325"/>
          </a:xfrm>
          <a:prstGeom prst="rect">
            <a:avLst/>
          </a:prstGeom>
          <a:noFill/>
        </p:spPr>
        <p:txBody>
          <a:bodyPr wrap="square" rtlCol="0">
            <a:spAutoFit/>
          </a:bodyPr>
          <a:lstStyle/>
          <a:p>
            <a:r>
              <a:rPr lang="en-US" dirty="0"/>
              <a:t>providers: [</a:t>
            </a:r>
          </a:p>
          <a:p>
            <a:r>
              <a:rPr lang="en-US" dirty="0"/>
              <a:t>    {</a:t>
            </a:r>
          </a:p>
          <a:p>
            <a:r>
              <a:rPr lang="en-US" dirty="0"/>
              <a:t>        provide: HTTP_INTERCEPTORS,</a:t>
            </a:r>
          </a:p>
          <a:p>
            <a:r>
              <a:rPr lang="en-US" dirty="0"/>
              <a:t>        </a:t>
            </a:r>
            <a:r>
              <a:rPr lang="en-US" dirty="0" err="1"/>
              <a:t>useClass</a:t>
            </a:r>
            <a:r>
              <a:rPr lang="en-US" dirty="0"/>
              <a:t>: </a:t>
            </a:r>
            <a:r>
              <a:rPr lang="en-US" dirty="0" err="1"/>
              <a:t>MsalInterceptor</a:t>
            </a:r>
            <a:r>
              <a:rPr lang="en-US" dirty="0"/>
              <a:t>,</a:t>
            </a:r>
          </a:p>
          <a:p>
            <a:r>
              <a:rPr lang="en-US" dirty="0"/>
              <a:t>        multi: true</a:t>
            </a:r>
          </a:p>
          <a:p>
            <a:r>
              <a:rPr lang="en-US" dirty="0"/>
              <a:t>    }</a:t>
            </a:r>
          </a:p>
          <a:p>
            <a:r>
              <a:rPr lang="en-US" dirty="0"/>
              <a:t>],</a:t>
            </a:r>
          </a:p>
        </p:txBody>
      </p:sp>
    </p:spTree>
    <p:extLst>
      <p:ext uri="{BB962C8B-B14F-4D97-AF65-F5344CB8AC3E}">
        <p14:creationId xmlns:p14="http://schemas.microsoft.com/office/powerpoint/2010/main" val="1602066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8513-A9D5-407C-9D02-27C1252D253D}"/>
              </a:ext>
            </a:extLst>
          </p:cNvPr>
          <p:cNvSpPr>
            <a:spLocks noGrp="1"/>
          </p:cNvSpPr>
          <p:nvPr>
            <p:ph type="title"/>
          </p:nvPr>
        </p:nvSpPr>
        <p:spPr/>
        <p:txBody>
          <a:bodyPr/>
          <a:lstStyle/>
          <a:p>
            <a:r>
              <a:rPr lang="en-US" dirty="0"/>
              <a:t>Generate new Component</a:t>
            </a:r>
          </a:p>
        </p:txBody>
      </p:sp>
      <p:sp>
        <p:nvSpPr>
          <p:cNvPr id="3" name="Content Placeholder 2">
            <a:extLst>
              <a:ext uri="{FF2B5EF4-FFF2-40B4-BE49-F238E27FC236}">
                <a16:creationId xmlns:a16="http://schemas.microsoft.com/office/drawing/2014/main" id="{320075CF-0817-4D9A-A9C2-6D2BFB0000B8}"/>
              </a:ext>
            </a:extLst>
          </p:cNvPr>
          <p:cNvSpPr>
            <a:spLocks noGrp="1"/>
          </p:cNvSpPr>
          <p:nvPr>
            <p:ph idx="1"/>
          </p:nvPr>
        </p:nvSpPr>
        <p:spPr/>
        <p:txBody>
          <a:bodyPr/>
          <a:lstStyle/>
          <a:p>
            <a:r>
              <a:rPr lang="en-US" dirty="0"/>
              <a:t>Generate a new component by running the ‘ng g component home’ command from the command line.</a:t>
            </a:r>
          </a:p>
          <a:p>
            <a:r>
              <a:rPr lang="en-US" dirty="0"/>
              <a:t>We will setup the routing to this component as the default route</a:t>
            </a:r>
          </a:p>
        </p:txBody>
      </p:sp>
    </p:spTree>
    <p:extLst>
      <p:ext uri="{BB962C8B-B14F-4D97-AF65-F5344CB8AC3E}">
        <p14:creationId xmlns:p14="http://schemas.microsoft.com/office/powerpoint/2010/main" val="4041379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C0ED-E03A-4DC2-82A6-9E062B74DA0A}"/>
              </a:ext>
            </a:extLst>
          </p:cNvPr>
          <p:cNvSpPr>
            <a:spLocks noGrp="1"/>
          </p:cNvSpPr>
          <p:nvPr>
            <p:ph type="title"/>
          </p:nvPr>
        </p:nvSpPr>
        <p:spPr/>
        <p:txBody>
          <a:bodyPr/>
          <a:lstStyle/>
          <a:p>
            <a:r>
              <a:rPr lang="en-US" dirty="0"/>
              <a:t>Configure App Component/Routing</a:t>
            </a:r>
          </a:p>
        </p:txBody>
      </p:sp>
      <p:sp>
        <p:nvSpPr>
          <p:cNvPr id="3" name="Content Placeholder 2">
            <a:extLst>
              <a:ext uri="{FF2B5EF4-FFF2-40B4-BE49-F238E27FC236}">
                <a16:creationId xmlns:a16="http://schemas.microsoft.com/office/drawing/2014/main" id="{22901D99-858F-4F1A-B4CA-2A11D834D005}"/>
              </a:ext>
            </a:extLst>
          </p:cNvPr>
          <p:cNvSpPr>
            <a:spLocks noGrp="1"/>
          </p:cNvSpPr>
          <p:nvPr>
            <p:ph idx="1"/>
          </p:nvPr>
        </p:nvSpPr>
        <p:spPr/>
        <p:txBody>
          <a:bodyPr/>
          <a:lstStyle/>
          <a:p>
            <a:r>
              <a:rPr lang="en-US" dirty="0"/>
              <a:t>Replace the contents of the app.component.html to just have a &lt;router-outlet&gt;&lt;/router-outlet&gt;</a:t>
            </a:r>
          </a:p>
          <a:p>
            <a:r>
              <a:rPr lang="en-US" dirty="0"/>
              <a:t>Create the following routes in the app-</a:t>
            </a:r>
            <a:r>
              <a:rPr lang="en-US" dirty="0" err="1"/>
              <a:t>routing.module</a:t>
            </a:r>
            <a:r>
              <a:rPr lang="en-US" dirty="0"/>
              <a:t> using the </a:t>
            </a:r>
            <a:r>
              <a:rPr lang="en-US" dirty="0" err="1"/>
              <a:t>MsalGuard</a:t>
            </a:r>
            <a:r>
              <a:rPr lang="en-US" dirty="0"/>
              <a:t> to protect access to the route</a:t>
            </a:r>
          </a:p>
          <a:p>
            <a:endParaRPr lang="en-US" dirty="0"/>
          </a:p>
        </p:txBody>
      </p:sp>
      <p:sp>
        <p:nvSpPr>
          <p:cNvPr id="4" name="TextBox 3">
            <a:extLst>
              <a:ext uri="{FF2B5EF4-FFF2-40B4-BE49-F238E27FC236}">
                <a16:creationId xmlns:a16="http://schemas.microsoft.com/office/drawing/2014/main" id="{544814AD-7B53-4458-AD0B-CAD26DB10AF5}"/>
              </a:ext>
            </a:extLst>
          </p:cNvPr>
          <p:cNvSpPr txBox="1"/>
          <p:nvPr/>
        </p:nvSpPr>
        <p:spPr>
          <a:xfrm>
            <a:off x="1074198" y="3738480"/>
            <a:ext cx="9641150" cy="1200329"/>
          </a:xfrm>
          <a:prstGeom prst="rect">
            <a:avLst/>
          </a:prstGeom>
          <a:noFill/>
        </p:spPr>
        <p:txBody>
          <a:bodyPr wrap="square" rtlCol="0">
            <a:spAutoFit/>
          </a:bodyPr>
          <a:lstStyle/>
          <a:p>
            <a:r>
              <a:rPr lang="en-US" dirty="0"/>
              <a:t>const routes: Routes = [</a:t>
            </a:r>
          </a:p>
          <a:p>
            <a:r>
              <a:rPr lang="en-US" dirty="0"/>
              <a:t>    { path: '', </a:t>
            </a:r>
            <a:r>
              <a:rPr lang="en-US" dirty="0" err="1"/>
              <a:t>redirectTo</a:t>
            </a:r>
            <a:r>
              <a:rPr lang="en-US" dirty="0"/>
              <a:t>: 'home', </a:t>
            </a:r>
            <a:r>
              <a:rPr lang="en-US" dirty="0" err="1"/>
              <a:t>pathMatch</a:t>
            </a:r>
            <a:r>
              <a:rPr lang="en-US" dirty="0"/>
              <a:t>: 'full' },</a:t>
            </a:r>
          </a:p>
          <a:p>
            <a:r>
              <a:rPr lang="en-US" dirty="0"/>
              <a:t>    { path: 'home', component: </a:t>
            </a:r>
            <a:r>
              <a:rPr lang="en-US" dirty="0" err="1"/>
              <a:t>HomeComponent</a:t>
            </a:r>
            <a:r>
              <a:rPr lang="en-US" dirty="0"/>
              <a:t>, </a:t>
            </a:r>
            <a:r>
              <a:rPr lang="en-US" dirty="0" err="1"/>
              <a:t>canActivate</a:t>
            </a:r>
            <a:r>
              <a:rPr lang="en-US" dirty="0"/>
              <a:t>: [</a:t>
            </a:r>
            <a:r>
              <a:rPr lang="en-US" dirty="0" err="1"/>
              <a:t>MsalGuard</a:t>
            </a:r>
            <a:r>
              <a:rPr lang="en-US" dirty="0"/>
              <a:t>] }</a:t>
            </a:r>
          </a:p>
          <a:p>
            <a:r>
              <a:rPr lang="en-US" dirty="0"/>
              <a:t>];</a:t>
            </a:r>
          </a:p>
        </p:txBody>
      </p:sp>
    </p:spTree>
    <p:extLst>
      <p:ext uri="{BB962C8B-B14F-4D97-AF65-F5344CB8AC3E}">
        <p14:creationId xmlns:p14="http://schemas.microsoft.com/office/powerpoint/2010/main" val="4153261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2EF1-FF5D-44F1-AA58-36910D93590C}"/>
              </a:ext>
            </a:extLst>
          </p:cNvPr>
          <p:cNvSpPr>
            <a:spLocks noGrp="1"/>
          </p:cNvSpPr>
          <p:nvPr>
            <p:ph type="title"/>
          </p:nvPr>
        </p:nvSpPr>
        <p:spPr/>
        <p:txBody>
          <a:bodyPr/>
          <a:lstStyle/>
          <a:p>
            <a:r>
              <a:rPr lang="en-US" dirty="0"/>
              <a:t>Use </a:t>
            </a:r>
            <a:r>
              <a:rPr lang="en-US" dirty="0" err="1"/>
              <a:t>MsalService</a:t>
            </a:r>
            <a:r>
              <a:rPr lang="en-US" dirty="0"/>
              <a:t> to access user profile</a:t>
            </a:r>
          </a:p>
        </p:txBody>
      </p:sp>
      <p:sp>
        <p:nvSpPr>
          <p:cNvPr id="3" name="Content Placeholder 2">
            <a:extLst>
              <a:ext uri="{FF2B5EF4-FFF2-40B4-BE49-F238E27FC236}">
                <a16:creationId xmlns:a16="http://schemas.microsoft.com/office/drawing/2014/main" id="{71B3365C-9E5B-442E-9E8C-D9404B59E64F}"/>
              </a:ext>
            </a:extLst>
          </p:cNvPr>
          <p:cNvSpPr>
            <a:spLocks noGrp="1"/>
          </p:cNvSpPr>
          <p:nvPr>
            <p:ph idx="1"/>
          </p:nvPr>
        </p:nvSpPr>
        <p:spPr/>
        <p:txBody>
          <a:bodyPr/>
          <a:lstStyle/>
          <a:p>
            <a:r>
              <a:rPr lang="en-US" dirty="0"/>
              <a:t>Configure </a:t>
            </a:r>
            <a:r>
              <a:rPr lang="en-US" dirty="0" err="1"/>
              <a:t>home.component</a:t>
            </a:r>
            <a:r>
              <a:rPr lang="en-US" dirty="0"/>
              <a:t> to use the </a:t>
            </a:r>
            <a:r>
              <a:rPr lang="en-US" dirty="0" err="1"/>
              <a:t>MsalService</a:t>
            </a:r>
            <a:r>
              <a:rPr lang="en-US" dirty="0"/>
              <a:t> to access the logged in users profile information.</a:t>
            </a:r>
          </a:p>
          <a:p>
            <a:r>
              <a:rPr lang="en-US" dirty="0"/>
              <a:t>Inject the </a:t>
            </a:r>
            <a:r>
              <a:rPr lang="en-US" dirty="0" err="1"/>
              <a:t>MsalService</a:t>
            </a:r>
            <a:r>
              <a:rPr lang="en-US" dirty="0"/>
              <a:t> into the constructor</a:t>
            </a:r>
          </a:p>
          <a:p>
            <a:endParaRPr lang="en-US" dirty="0"/>
          </a:p>
          <a:p>
            <a:endParaRPr lang="en-US" dirty="0"/>
          </a:p>
          <a:p>
            <a:r>
              <a:rPr lang="en-US" dirty="0"/>
              <a:t>In the </a:t>
            </a:r>
            <a:r>
              <a:rPr lang="en-US" dirty="0" err="1"/>
              <a:t>ngOnInit</a:t>
            </a:r>
            <a:r>
              <a:rPr lang="en-US" dirty="0"/>
              <a:t>() get the user from the </a:t>
            </a:r>
            <a:r>
              <a:rPr lang="en-US" dirty="0" err="1"/>
              <a:t>MsalService</a:t>
            </a:r>
            <a:endParaRPr lang="en-US" dirty="0"/>
          </a:p>
          <a:p>
            <a:pPr marL="0" indent="0">
              <a:buNone/>
            </a:pPr>
            <a:endParaRPr lang="en-US" dirty="0"/>
          </a:p>
        </p:txBody>
      </p:sp>
      <p:sp>
        <p:nvSpPr>
          <p:cNvPr id="4" name="Rectangle 3">
            <a:extLst>
              <a:ext uri="{FF2B5EF4-FFF2-40B4-BE49-F238E27FC236}">
                <a16:creationId xmlns:a16="http://schemas.microsoft.com/office/drawing/2014/main" id="{CD92B82A-B35F-4075-A06F-768BD6C26700}"/>
              </a:ext>
            </a:extLst>
          </p:cNvPr>
          <p:cNvSpPr/>
          <p:nvPr/>
        </p:nvSpPr>
        <p:spPr>
          <a:xfrm>
            <a:off x="1068279" y="3354963"/>
            <a:ext cx="6096000" cy="646331"/>
          </a:xfrm>
          <a:prstGeom prst="rect">
            <a:avLst/>
          </a:prstGeom>
        </p:spPr>
        <p:txBody>
          <a:bodyPr>
            <a:spAutoFit/>
          </a:bodyPr>
          <a:lstStyle/>
          <a:p>
            <a:r>
              <a:rPr lang="en-US" b="0" dirty="0">
                <a:effectLst/>
                <a:latin typeface="Consolas" panose="020B0609020204030204" pitchFamily="49" charset="0"/>
              </a:rPr>
              <a:t>constructor(private </a:t>
            </a:r>
            <a:r>
              <a:rPr lang="en-US" b="0" dirty="0" err="1">
                <a:effectLst/>
                <a:latin typeface="Consolas" panose="020B0609020204030204" pitchFamily="49" charset="0"/>
              </a:rPr>
              <a:t>msalService</a:t>
            </a:r>
            <a:r>
              <a:rPr lang="en-US" b="0" dirty="0">
                <a:effectLst/>
                <a:latin typeface="Consolas" panose="020B0609020204030204" pitchFamily="49" charset="0"/>
              </a:rPr>
              <a:t>: </a:t>
            </a:r>
            <a:r>
              <a:rPr lang="en-US" b="0" dirty="0" err="1">
                <a:effectLst/>
                <a:latin typeface="Consolas" panose="020B0609020204030204" pitchFamily="49" charset="0"/>
              </a:rPr>
              <a:t>MsalService</a:t>
            </a:r>
            <a:r>
              <a:rPr lang="en-US" b="0" dirty="0">
                <a:effectLst/>
                <a:latin typeface="Consolas" panose="020B0609020204030204" pitchFamily="49" charset="0"/>
              </a:rPr>
              <a:t>) { }</a:t>
            </a:r>
          </a:p>
        </p:txBody>
      </p:sp>
      <p:sp>
        <p:nvSpPr>
          <p:cNvPr id="5" name="Rectangle 4">
            <a:extLst>
              <a:ext uri="{FF2B5EF4-FFF2-40B4-BE49-F238E27FC236}">
                <a16:creationId xmlns:a16="http://schemas.microsoft.com/office/drawing/2014/main" id="{EE10CECD-F4A1-4096-9CC0-D27575F56EF3}"/>
              </a:ext>
            </a:extLst>
          </p:cNvPr>
          <p:cNvSpPr/>
          <p:nvPr/>
        </p:nvSpPr>
        <p:spPr>
          <a:xfrm>
            <a:off x="1068279" y="4831645"/>
            <a:ext cx="6096000" cy="923330"/>
          </a:xfrm>
          <a:prstGeom prst="rect">
            <a:avLst/>
          </a:prstGeom>
        </p:spPr>
        <p:txBody>
          <a:bodyPr>
            <a:spAutoFit/>
          </a:bodyPr>
          <a:lstStyle/>
          <a:p>
            <a:r>
              <a:rPr lang="en-US" b="0" dirty="0" err="1">
                <a:effectLst/>
                <a:latin typeface="Consolas" panose="020B0609020204030204" pitchFamily="49" charset="0"/>
              </a:rPr>
              <a:t>ngOnInit</a:t>
            </a:r>
            <a:r>
              <a:rPr lang="en-US" b="0" dirty="0">
                <a:effectLst/>
                <a:latin typeface="Consolas" panose="020B0609020204030204" pitchFamily="49" charset="0"/>
              </a:rPr>
              <a:t>() {</a:t>
            </a:r>
          </a:p>
          <a:p>
            <a:r>
              <a:rPr lang="en-US" dirty="0">
                <a:latin typeface="Consolas" panose="020B0609020204030204" pitchFamily="49" charset="0"/>
              </a:rPr>
              <a:t>  </a:t>
            </a:r>
            <a:r>
              <a:rPr lang="en-US" b="0" dirty="0" err="1">
                <a:effectLst/>
                <a:latin typeface="Consolas" panose="020B0609020204030204" pitchFamily="49" charset="0"/>
              </a:rPr>
              <a:t>this.user</a:t>
            </a:r>
            <a:r>
              <a:rPr lang="en-US" b="0" dirty="0">
                <a:effectLst/>
                <a:latin typeface="Consolas" panose="020B0609020204030204" pitchFamily="49" charset="0"/>
              </a:rPr>
              <a:t> = </a:t>
            </a:r>
            <a:r>
              <a:rPr lang="en-US" b="0" dirty="0" err="1">
                <a:effectLst/>
                <a:latin typeface="Consolas" panose="020B0609020204030204" pitchFamily="49" charset="0"/>
              </a:rPr>
              <a:t>this.msalService.getUser</a:t>
            </a:r>
            <a:r>
              <a:rPr lang="en-US" b="0" dirty="0">
                <a:effectLst/>
                <a:latin typeface="Consolas" panose="020B0609020204030204" pitchFamily="49" charset="0"/>
              </a:rPr>
              <a:t>();</a:t>
            </a:r>
          </a:p>
          <a:p>
            <a:r>
              <a:rPr lang="en-US" b="0" dirty="0">
                <a:effectLst/>
                <a:latin typeface="Consolas" panose="020B0609020204030204" pitchFamily="49" charset="0"/>
              </a:rPr>
              <a:t>}</a:t>
            </a:r>
          </a:p>
        </p:txBody>
      </p:sp>
    </p:spTree>
    <p:extLst>
      <p:ext uri="{BB962C8B-B14F-4D97-AF65-F5344CB8AC3E}">
        <p14:creationId xmlns:p14="http://schemas.microsoft.com/office/powerpoint/2010/main" val="327937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3203-F6C8-4A80-BEB5-78112794A29B}"/>
              </a:ext>
            </a:extLst>
          </p:cNvPr>
          <p:cNvSpPr>
            <a:spLocks noGrp="1"/>
          </p:cNvSpPr>
          <p:nvPr>
            <p:ph type="title"/>
          </p:nvPr>
        </p:nvSpPr>
        <p:spPr/>
        <p:txBody>
          <a:bodyPr/>
          <a:lstStyle/>
          <a:p>
            <a:pPr algn="ctr"/>
            <a:r>
              <a:rPr lang="en-US" dirty="0"/>
              <a:t>Questions?</a:t>
            </a:r>
          </a:p>
        </p:txBody>
      </p:sp>
    </p:spTree>
    <p:extLst>
      <p:ext uri="{BB962C8B-B14F-4D97-AF65-F5344CB8AC3E}">
        <p14:creationId xmlns:p14="http://schemas.microsoft.com/office/powerpoint/2010/main" val="365844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413087" y="2587547"/>
            <a:ext cx="4556382" cy="2246769"/>
          </a:xfrm>
          <a:prstGeom prst="rect">
            <a:avLst/>
          </a:prstGeom>
          <a:noFill/>
        </p:spPr>
        <p:txBody>
          <a:bodyPr wrap="square" rtlCol="0">
            <a:spAutoFit/>
          </a:bodyPr>
          <a:lstStyle/>
          <a:p>
            <a:r>
              <a:rPr lang="en-US" sz="2800" dirty="0"/>
              <a:t>Senior Technical Lead @ </a:t>
            </a:r>
            <a:r>
              <a:rPr lang="en-US" sz="2800" dirty="0" err="1"/>
              <a:t>Axian</a:t>
            </a:r>
            <a:endParaRPr lang="en-US" sz="2800" dirty="0"/>
          </a:p>
          <a:p>
            <a:r>
              <a:rPr lang="en-US" sz="2800" dirty="0">
                <a:hlinkClick r:id="rId2"/>
              </a:rPr>
              <a:t>sstriano@axian.com</a:t>
            </a:r>
            <a:endParaRPr lang="en-US" sz="2800" dirty="0"/>
          </a:p>
          <a:p>
            <a:endParaRPr lang="en-US" sz="2800" dirty="0"/>
          </a:p>
          <a:p>
            <a:r>
              <a:rPr lang="en-US" sz="2800" dirty="0"/>
              <a:t>GitHub: </a:t>
            </a:r>
            <a:r>
              <a:rPr lang="en-US" sz="2800" dirty="0">
                <a:hlinkClick r:id="rId3"/>
              </a:rPr>
              <a:t>https://github.com/axiansam</a:t>
            </a:r>
            <a:endParaRPr lang="en-US" sz="2800" dirty="0"/>
          </a:p>
        </p:txBody>
      </p:sp>
      <p:sp>
        <p:nvSpPr>
          <p:cNvPr id="21" name="TextBox 20"/>
          <p:cNvSpPr txBox="1"/>
          <p:nvPr/>
        </p:nvSpPr>
        <p:spPr>
          <a:xfrm>
            <a:off x="6413087" y="937633"/>
            <a:ext cx="2694712" cy="600164"/>
          </a:xfrm>
          <a:prstGeom prst="rect">
            <a:avLst/>
          </a:prstGeom>
          <a:noFill/>
        </p:spPr>
        <p:txBody>
          <a:bodyPr wrap="none" rtlCol="0">
            <a:spAutoFit/>
          </a:bodyPr>
          <a:lstStyle/>
          <a:p>
            <a:r>
              <a:rPr lang="en-US" sz="3300" spc="300" dirty="0">
                <a:solidFill>
                  <a:schemeClr val="tx2"/>
                </a:solidFill>
                <a:latin typeface="+mj-lt"/>
                <a:ea typeface="Montserrat" charset="0"/>
                <a:cs typeface="Montserrat" charset="0"/>
              </a:rPr>
              <a:t>Who’s Sam?</a:t>
            </a:r>
            <a:endParaRPr lang="en-US" sz="4800" spc="300" dirty="0">
              <a:solidFill>
                <a:schemeClr val="tx2"/>
              </a:solidFill>
              <a:latin typeface="+mj-lt"/>
              <a:ea typeface="Montserrat" charset="0"/>
              <a:cs typeface="Montserrat" charset="0"/>
            </a:endParaRPr>
          </a:p>
        </p:txBody>
      </p:sp>
      <p:sp>
        <p:nvSpPr>
          <p:cNvPr id="22" name="TextBox 21"/>
          <p:cNvSpPr txBox="1"/>
          <p:nvPr/>
        </p:nvSpPr>
        <p:spPr>
          <a:xfrm>
            <a:off x="6413087" y="707564"/>
            <a:ext cx="2029723" cy="338554"/>
          </a:xfrm>
          <a:prstGeom prst="rect">
            <a:avLst/>
          </a:prstGeom>
          <a:noFill/>
        </p:spPr>
        <p:txBody>
          <a:bodyPr wrap="none" rtlCol="0">
            <a:spAutoFit/>
          </a:bodyPr>
          <a:lstStyle/>
          <a:p>
            <a:r>
              <a:rPr lang="en-US" sz="1600" spc="600" dirty="0">
                <a:solidFill>
                  <a:schemeClr val="tx2"/>
                </a:solidFill>
                <a:ea typeface="Montserrat" charset="0"/>
                <a:cs typeface="Montserrat" charset="0"/>
              </a:rPr>
              <a:t>Sam </a:t>
            </a:r>
            <a:r>
              <a:rPr lang="en-US" sz="1600" spc="600" dirty="0" err="1">
                <a:solidFill>
                  <a:schemeClr val="tx2"/>
                </a:solidFill>
                <a:ea typeface="Montserrat" charset="0"/>
                <a:cs typeface="Montserrat" charset="0"/>
              </a:rPr>
              <a:t>Striano</a:t>
            </a:r>
            <a:endParaRPr lang="en-US" sz="1600" spc="600" dirty="0">
              <a:solidFill>
                <a:schemeClr val="tx2"/>
              </a:solidFill>
              <a:ea typeface="Montserrat" charset="0"/>
              <a:cs typeface="Montserrat" charset="0"/>
            </a:endParaRPr>
          </a:p>
        </p:txBody>
      </p:sp>
      <p:grpSp>
        <p:nvGrpSpPr>
          <p:cNvPr id="2" name="Group 1"/>
          <p:cNvGrpSpPr/>
          <p:nvPr/>
        </p:nvGrpSpPr>
        <p:grpSpPr>
          <a:xfrm>
            <a:off x="1562822" y="1758517"/>
            <a:ext cx="2555876" cy="2555875"/>
            <a:chOff x="3173269" y="4329834"/>
            <a:chExt cx="5111752" cy="5111750"/>
          </a:xfrm>
        </p:grpSpPr>
        <p:sp>
          <p:nvSpPr>
            <p:cNvPr id="4" name="Oval 3"/>
            <p:cNvSpPr/>
            <p:nvPr/>
          </p:nvSpPr>
          <p:spPr>
            <a:xfrm>
              <a:off x="3173269" y="4329834"/>
              <a:ext cx="5111752" cy="511175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 name="TextBox 23"/>
            <p:cNvSpPr txBox="1"/>
            <p:nvPr/>
          </p:nvSpPr>
          <p:spPr>
            <a:xfrm>
              <a:off x="4574347" y="6500988"/>
              <a:ext cx="2344234" cy="861774"/>
            </a:xfrm>
            <a:prstGeom prst="rect">
              <a:avLst/>
            </a:prstGeom>
            <a:noFill/>
          </p:spPr>
          <p:txBody>
            <a:bodyPr wrap="none" rtlCol="0">
              <a:spAutoFit/>
            </a:bodyPr>
            <a:lstStyle/>
            <a:p>
              <a:pPr algn="ctr"/>
              <a:r>
                <a:rPr lang="en-US" sz="2200" spc="600" dirty="0">
                  <a:solidFill>
                    <a:schemeClr val="bg1"/>
                  </a:solidFill>
                  <a:latin typeface="Montserrat" charset="0"/>
                  <a:ea typeface="Montserrat" charset="0"/>
                  <a:cs typeface="Montserrat" charset="0"/>
                </a:rPr>
                <a:t>TITLE</a:t>
              </a:r>
              <a:endParaRPr lang="en-US" sz="3300" spc="600" dirty="0">
                <a:solidFill>
                  <a:schemeClr val="bg1"/>
                </a:solidFill>
                <a:latin typeface="Montserrat" charset="0"/>
                <a:ea typeface="Montserrat" charset="0"/>
                <a:cs typeface="Montserrat" charset="0"/>
              </a:endParaRPr>
            </a:p>
          </p:txBody>
        </p:sp>
      </p:grpSp>
      <p:pic>
        <p:nvPicPr>
          <p:cNvPr id="6" name="Picture Placeholder 5">
            <a:extLst>
              <a:ext uri="{FF2B5EF4-FFF2-40B4-BE49-F238E27FC236}">
                <a16:creationId xmlns:a16="http://schemas.microsoft.com/office/drawing/2014/main" id="{F7DCECBC-161A-FA47-9683-89A587E867B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500" r="3500"/>
          <a:stretch>
            <a:fillRect/>
          </a:stretch>
        </p:blipFill>
        <p:spPr>
          <a:xfrm>
            <a:off x="1" y="0"/>
            <a:ext cx="5326380" cy="5727315"/>
          </a:xfrm>
        </p:spPr>
      </p:pic>
    </p:spTree>
    <p:extLst>
      <p:ext uri="{BB962C8B-B14F-4D97-AF65-F5344CB8AC3E}">
        <p14:creationId xmlns:p14="http://schemas.microsoft.com/office/powerpoint/2010/main" val="3322734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30042" y="412961"/>
            <a:ext cx="4825564" cy="646331"/>
          </a:xfrm>
          <a:prstGeom prst="rect">
            <a:avLst/>
          </a:prstGeom>
          <a:noFill/>
        </p:spPr>
        <p:txBody>
          <a:bodyPr wrap="square" rtlCol="0">
            <a:spAutoFit/>
          </a:bodyPr>
          <a:lstStyle/>
          <a:p>
            <a:r>
              <a:rPr lang="en-US" sz="3600" b="1" spc="300" dirty="0">
                <a:solidFill>
                  <a:schemeClr val="tx2"/>
                </a:solidFill>
                <a:latin typeface="+mj-lt"/>
                <a:ea typeface="Montserrat" charset="0"/>
                <a:cs typeface="Montserrat" charset="0"/>
              </a:rPr>
              <a:t>AGENDA</a:t>
            </a:r>
            <a:endParaRPr lang="en-US" sz="5750" b="1" spc="300" dirty="0">
              <a:solidFill>
                <a:schemeClr val="tx2"/>
              </a:solidFill>
              <a:latin typeface="+mj-lt"/>
              <a:ea typeface="Montserrat" charset="0"/>
              <a:cs typeface="Montserrat" charset="0"/>
            </a:endParaRPr>
          </a:p>
        </p:txBody>
      </p:sp>
      <p:sp>
        <p:nvSpPr>
          <p:cNvPr id="7" name="TextBox 6"/>
          <p:cNvSpPr txBox="1"/>
          <p:nvPr/>
        </p:nvSpPr>
        <p:spPr>
          <a:xfrm>
            <a:off x="993539" y="1804244"/>
            <a:ext cx="3573243" cy="894732"/>
          </a:xfrm>
          <a:prstGeom prst="rect">
            <a:avLst/>
          </a:prstGeom>
          <a:noFill/>
        </p:spPr>
        <p:txBody>
          <a:bodyPr wrap="square" rtlCol="0">
            <a:spAutoFit/>
          </a:bodyPr>
          <a:lstStyle/>
          <a:p>
            <a:pPr>
              <a:lnSpc>
                <a:spcPct val="150000"/>
              </a:lnSpc>
            </a:pPr>
            <a:r>
              <a:rPr lang="en-US" sz="1200" dirty="0">
                <a:ea typeface="Montserrat Light" charset="0"/>
                <a:cs typeface="Montserrat Light" charset="0"/>
              </a:rPr>
              <a:t>In this step we will create an Application Registration, configure permissions, </a:t>
            </a:r>
            <a:r>
              <a:rPr lang="en-US" sz="1200" dirty="0" err="1">
                <a:ea typeface="Montserrat Light" charset="0"/>
                <a:cs typeface="Montserrat Light" charset="0"/>
              </a:rPr>
              <a:t>oAuth</a:t>
            </a:r>
            <a:r>
              <a:rPr lang="en-US" sz="1200" dirty="0">
                <a:ea typeface="Montserrat Light" charset="0"/>
                <a:cs typeface="Montserrat Light" charset="0"/>
              </a:rPr>
              <a:t> flows and callback endpoints.</a:t>
            </a:r>
          </a:p>
        </p:txBody>
      </p:sp>
      <p:sp>
        <p:nvSpPr>
          <p:cNvPr id="8" name="TextBox 7"/>
          <p:cNvSpPr txBox="1"/>
          <p:nvPr/>
        </p:nvSpPr>
        <p:spPr>
          <a:xfrm>
            <a:off x="949953" y="1353149"/>
            <a:ext cx="4148443" cy="338554"/>
          </a:xfrm>
          <a:prstGeom prst="rect">
            <a:avLst/>
          </a:prstGeom>
          <a:noFill/>
        </p:spPr>
        <p:txBody>
          <a:bodyPr wrap="none" rtlCol="0">
            <a:spAutoFit/>
          </a:bodyPr>
          <a:lstStyle/>
          <a:p>
            <a:r>
              <a:rPr lang="en-US" sz="1600" dirty="0">
                <a:latin typeface="+mj-lt"/>
              </a:rPr>
              <a:t>Create and configure an Azure Active Directory</a:t>
            </a:r>
          </a:p>
        </p:txBody>
      </p:sp>
      <p:sp>
        <p:nvSpPr>
          <p:cNvPr id="9" name="TextBox 8"/>
          <p:cNvSpPr txBox="1"/>
          <p:nvPr/>
        </p:nvSpPr>
        <p:spPr>
          <a:xfrm>
            <a:off x="949953" y="4565870"/>
            <a:ext cx="3573243" cy="1448730"/>
          </a:xfrm>
          <a:prstGeom prst="rect">
            <a:avLst/>
          </a:prstGeom>
          <a:noFill/>
        </p:spPr>
        <p:txBody>
          <a:bodyPr wrap="square" rtlCol="0">
            <a:spAutoFit/>
          </a:bodyPr>
          <a:lstStyle/>
          <a:p>
            <a:pPr>
              <a:lnSpc>
                <a:spcPct val="150000"/>
              </a:lnSpc>
            </a:pPr>
            <a:r>
              <a:rPr lang="en-US" sz="1200" dirty="0">
                <a:latin typeface="Montserrat Light" charset="0"/>
                <a:ea typeface="Montserrat Light" charset="0"/>
                <a:cs typeface="Montserrat Light" charset="0"/>
              </a:rPr>
              <a:t>In this step, we will use MSAL to wire up the Azure AD Application to the Angular application to perform authentication and to authorize the Angular app to use the Microsoft Graph API to obtain the logged in users profile data.</a:t>
            </a:r>
          </a:p>
        </p:txBody>
      </p:sp>
      <p:sp>
        <p:nvSpPr>
          <p:cNvPr id="10" name="TextBox 9"/>
          <p:cNvSpPr txBox="1"/>
          <p:nvPr/>
        </p:nvSpPr>
        <p:spPr>
          <a:xfrm>
            <a:off x="930042" y="4229511"/>
            <a:ext cx="3934219" cy="338554"/>
          </a:xfrm>
          <a:prstGeom prst="rect">
            <a:avLst/>
          </a:prstGeom>
          <a:noFill/>
        </p:spPr>
        <p:txBody>
          <a:bodyPr wrap="none" rtlCol="0">
            <a:spAutoFit/>
          </a:bodyPr>
          <a:lstStyle/>
          <a:p>
            <a:r>
              <a:rPr lang="en-US" sz="1600" dirty="0">
                <a:latin typeface="+mj-lt"/>
              </a:rPr>
              <a:t>Wire-up Azure AD to the Angular application</a:t>
            </a:r>
          </a:p>
        </p:txBody>
      </p:sp>
      <p:sp>
        <p:nvSpPr>
          <p:cNvPr id="11" name="TextBox 10"/>
          <p:cNvSpPr txBox="1"/>
          <p:nvPr/>
        </p:nvSpPr>
        <p:spPr>
          <a:xfrm>
            <a:off x="993538" y="3335623"/>
            <a:ext cx="3573243" cy="617733"/>
          </a:xfrm>
          <a:prstGeom prst="rect">
            <a:avLst/>
          </a:prstGeom>
          <a:noFill/>
        </p:spPr>
        <p:txBody>
          <a:bodyPr wrap="square" rtlCol="0">
            <a:spAutoFit/>
          </a:bodyPr>
          <a:lstStyle/>
          <a:p>
            <a:pPr>
              <a:lnSpc>
                <a:spcPct val="150000"/>
              </a:lnSpc>
            </a:pPr>
            <a:r>
              <a:rPr lang="en-US" sz="1200" dirty="0">
                <a:ea typeface="Montserrat Light" charset="0"/>
                <a:cs typeface="Montserrat Light" charset="0"/>
              </a:rPr>
              <a:t>Using the CLI we will create a new Angular application and configure the basics to get it up and running.</a:t>
            </a:r>
          </a:p>
        </p:txBody>
      </p:sp>
      <p:sp>
        <p:nvSpPr>
          <p:cNvPr id="12" name="TextBox 11"/>
          <p:cNvSpPr txBox="1"/>
          <p:nvPr/>
        </p:nvSpPr>
        <p:spPr>
          <a:xfrm>
            <a:off x="930042" y="2926186"/>
            <a:ext cx="3829831" cy="338554"/>
          </a:xfrm>
          <a:prstGeom prst="rect">
            <a:avLst/>
          </a:prstGeom>
          <a:noFill/>
        </p:spPr>
        <p:txBody>
          <a:bodyPr wrap="none" rtlCol="0">
            <a:spAutoFit/>
          </a:bodyPr>
          <a:lstStyle/>
          <a:p>
            <a:r>
              <a:rPr lang="en-US" sz="1600" dirty="0"/>
              <a:t>Create and configure an Angular application</a:t>
            </a:r>
          </a:p>
        </p:txBody>
      </p:sp>
      <p:pic>
        <p:nvPicPr>
          <p:cNvPr id="3" name="Picture 2">
            <a:extLst>
              <a:ext uri="{FF2B5EF4-FFF2-40B4-BE49-F238E27FC236}">
                <a16:creationId xmlns:a16="http://schemas.microsoft.com/office/drawing/2014/main" id="{9562D425-14A2-1D40-BC4C-0D276630C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701" y="1276852"/>
            <a:ext cx="6701598" cy="4442153"/>
          </a:xfrm>
          <a:prstGeom prst="rect">
            <a:avLst/>
          </a:prstGeom>
        </p:spPr>
      </p:pic>
    </p:spTree>
    <p:extLst>
      <p:ext uri="{BB962C8B-B14F-4D97-AF65-F5344CB8AC3E}">
        <p14:creationId xmlns:p14="http://schemas.microsoft.com/office/powerpoint/2010/main" val="395882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7FFF0-C8B0-4A6F-83B0-D16D8A01BF91}"/>
              </a:ext>
            </a:extLst>
          </p:cNvPr>
          <p:cNvSpPr>
            <a:spLocks noGrp="1"/>
          </p:cNvSpPr>
          <p:nvPr>
            <p:ph type="title"/>
          </p:nvPr>
        </p:nvSpPr>
        <p:spPr/>
        <p:txBody>
          <a:bodyPr/>
          <a:lstStyle/>
          <a:p>
            <a:r>
              <a:rPr lang="en-US" dirty="0"/>
              <a:t>Register Application in Azure AD</a:t>
            </a:r>
          </a:p>
        </p:txBody>
      </p:sp>
      <p:pic>
        <p:nvPicPr>
          <p:cNvPr id="5" name="Content Placeholder 4">
            <a:extLst>
              <a:ext uri="{FF2B5EF4-FFF2-40B4-BE49-F238E27FC236}">
                <a16:creationId xmlns:a16="http://schemas.microsoft.com/office/drawing/2014/main" id="{E40A0C07-4730-4039-B137-6BDF9FCFB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8984" y="1154113"/>
            <a:ext cx="6663294" cy="4564062"/>
          </a:xfrm>
        </p:spPr>
      </p:pic>
    </p:spTree>
    <p:extLst>
      <p:ext uri="{BB962C8B-B14F-4D97-AF65-F5344CB8AC3E}">
        <p14:creationId xmlns:p14="http://schemas.microsoft.com/office/powerpoint/2010/main" val="2010257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12DC-3409-4872-AF7E-E1586D4A9DBF}"/>
              </a:ext>
            </a:extLst>
          </p:cNvPr>
          <p:cNvSpPr>
            <a:spLocks noGrp="1"/>
          </p:cNvSpPr>
          <p:nvPr>
            <p:ph type="title"/>
          </p:nvPr>
        </p:nvSpPr>
        <p:spPr/>
        <p:txBody>
          <a:bodyPr/>
          <a:lstStyle/>
          <a:p>
            <a:r>
              <a:rPr lang="en-US" dirty="0"/>
              <a:t>Enable Implicit Grant</a:t>
            </a:r>
          </a:p>
        </p:txBody>
      </p:sp>
      <p:sp>
        <p:nvSpPr>
          <p:cNvPr id="9" name="Content Placeholder 8">
            <a:extLst>
              <a:ext uri="{FF2B5EF4-FFF2-40B4-BE49-F238E27FC236}">
                <a16:creationId xmlns:a16="http://schemas.microsoft.com/office/drawing/2014/main" id="{3007E8F6-7932-460B-9A84-232D68B81292}"/>
              </a:ext>
            </a:extLst>
          </p:cNvPr>
          <p:cNvSpPr>
            <a:spLocks noGrp="1"/>
          </p:cNvSpPr>
          <p:nvPr>
            <p:ph idx="1"/>
          </p:nvPr>
        </p:nvSpPr>
        <p:spPr/>
        <p:txBody>
          <a:bodyPr/>
          <a:lstStyle/>
          <a:p>
            <a:r>
              <a:rPr lang="en-US" dirty="0"/>
              <a:t>Enable Implicit Grant flow to issue Access and ID tokens</a:t>
            </a:r>
          </a:p>
          <a:p>
            <a:endParaRPr lang="en-US" dirty="0"/>
          </a:p>
        </p:txBody>
      </p:sp>
      <p:pic>
        <p:nvPicPr>
          <p:cNvPr id="11" name="Picture 10">
            <a:extLst>
              <a:ext uri="{FF2B5EF4-FFF2-40B4-BE49-F238E27FC236}">
                <a16:creationId xmlns:a16="http://schemas.microsoft.com/office/drawing/2014/main" id="{4A8BB6EF-87AB-461F-B82C-BD24AECE1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495" y="3037280"/>
            <a:ext cx="6569009" cy="1928027"/>
          </a:xfrm>
          <a:prstGeom prst="rect">
            <a:avLst/>
          </a:prstGeom>
        </p:spPr>
      </p:pic>
    </p:spTree>
    <p:extLst>
      <p:ext uri="{BB962C8B-B14F-4D97-AF65-F5344CB8AC3E}">
        <p14:creationId xmlns:p14="http://schemas.microsoft.com/office/powerpoint/2010/main" val="89987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3A64-DCD3-44D9-A871-B31F9804D0A6}"/>
              </a:ext>
            </a:extLst>
          </p:cNvPr>
          <p:cNvSpPr>
            <a:spLocks noGrp="1"/>
          </p:cNvSpPr>
          <p:nvPr>
            <p:ph type="title"/>
          </p:nvPr>
        </p:nvSpPr>
        <p:spPr/>
        <p:txBody>
          <a:bodyPr/>
          <a:lstStyle/>
          <a:p>
            <a:r>
              <a:rPr lang="en-US" dirty="0"/>
              <a:t>Verify Permissions/Grant Consent</a:t>
            </a:r>
          </a:p>
        </p:txBody>
      </p:sp>
      <p:sp>
        <p:nvSpPr>
          <p:cNvPr id="7" name="Content Placeholder 6">
            <a:extLst>
              <a:ext uri="{FF2B5EF4-FFF2-40B4-BE49-F238E27FC236}">
                <a16:creationId xmlns:a16="http://schemas.microsoft.com/office/drawing/2014/main" id="{E4F7DBF4-E3DB-4185-94C8-58B0469B0015}"/>
              </a:ext>
            </a:extLst>
          </p:cNvPr>
          <p:cNvSpPr>
            <a:spLocks noGrp="1"/>
          </p:cNvSpPr>
          <p:nvPr>
            <p:ph idx="1"/>
          </p:nvPr>
        </p:nvSpPr>
        <p:spPr/>
        <p:txBody>
          <a:bodyPr/>
          <a:lstStyle/>
          <a:p>
            <a:r>
              <a:rPr lang="en-US" dirty="0"/>
              <a:t>Verify permissions to Microsoft Graph</a:t>
            </a:r>
          </a:p>
          <a:p>
            <a:r>
              <a:rPr lang="en-US" dirty="0"/>
              <a:t>Grant admin consent for the directory to the application</a:t>
            </a:r>
          </a:p>
        </p:txBody>
      </p:sp>
      <p:pic>
        <p:nvPicPr>
          <p:cNvPr id="9" name="Picture 8">
            <a:extLst>
              <a:ext uri="{FF2B5EF4-FFF2-40B4-BE49-F238E27FC236}">
                <a16:creationId xmlns:a16="http://schemas.microsoft.com/office/drawing/2014/main" id="{E194B6C4-7277-4409-8641-C12F5AB37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877" y="2639274"/>
            <a:ext cx="7890246" cy="3381534"/>
          </a:xfrm>
          <a:prstGeom prst="rect">
            <a:avLst/>
          </a:prstGeom>
        </p:spPr>
      </p:pic>
    </p:spTree>
    <p:extLst>
      <p:ext uri="{BB962C8B-B14F-4D97-AF65-F5344CB8AC3E}">
        <p14:creationId xmlns:p14="http://schemas.microsoft.com/office/powerpoint/2010/main" val="2179344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6BA5-3CFB-4396-9F78-FE7BF9BCD14D}"/>
              </a:ext>
            </a:extLst>
          </p:cNvPr>
          <p:cNvSpPr>
            <a:spLocks noGrp="1"/>
          </p:cNvSpPr>
          <p:nvPr>
            <p:ph type="title"/>
          </p:nvPr>
        </p:nvSpPr>
        <p:spPr/>
        <p:txBody>
          <a:bodyPr/>
          <a:lstStyle/>
          <a:p>
            <a:r>
              <a:rPr lang="en-US" dirty="0"/>
              <a:t>Application Dashboard</a:t>
            </a:r>
          </a:p>
        </p:txBody>
      </p:sp>
      <p:sp>
        <p:nvSpPr>
          <p:cNvPr id="3" name="Content Placeholder 2">
            <a:extLst>
              <a:ext uri="{FF2B5EF4-FFF2-40B4-BE49-F238E27FC236}">
                <a16:creationId xmlns:a16="http://schemas.microsoft.com/office/drawing/2014/main" id="{C3351252-C0BF-4A47-B2AA-5A4239277234}"/>
              </a:ext>
            </a:extLst>
          </p:cNvPr>
          <p:cNvSpPr>
            <a:spLocks noGrp="1"/>
          </p:cNvSpPr>
          <p:nvPr>
            <p:ph idx="1"/>
          </p:nvPr>
        </p:nvSpPr>
        <p:spPr/>
        <p:txBody>
          <a:bodyPr/>
          <a:lstStyle/>
          <a:p>
            <a:r>
              <a:rPr lang="en-US" dirty="0"/>
              <a:t>Copy Application (Client) ID</a:t>
            </a:r>
          </a:p>
          <a:p>
            <a:r>
              <a:rPr lang="en-US" dirty="0"/>
              <a:t>Copy Directory (Tenant) ID</a:t>
            </a:r>
          </a:p>
          <a:p>
            <a:endParaRPr lang="en-US" dirty="0"/>
          </a:p>
        </p:txBody>
      </p:sp>
      <p:pic>
        <p:nvPicPr>
          <p:cNvPr id="9" name="Picture 8">
            <a:extLst>
              <a:ext uri="{FF2B5EF4-FFF2-40B4-BE49-F238E27FC236}">
                <a16:creationId xmlns:a16="http://schemas.microsoft.com/office/drawing/2014/main" id="{F1D16FB0-75BB-4C6D-8C99-7ABD27FCE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396" y="3414503"/>
            <a:ext cx="8855207" cy="1173582"/>
          </a:xfrm>
          <a:prstGeom prst="rect">
            <a:avLst/>
          </a:prstGeom>
        </p:spPr>
      </p:pic>
      <p:sp>
        <p:nvSpPr>
          <p:cNvPr id="10" name="Rectangle 9">
            <a:extLst>
              <a:ext uri="{FF2B5EF4-FFF2-40B4-BE49-F238E27FC236}">
                <a16:creationId xmlns:a16="http://schemas.microsoft.com/office/drawing/2014/main" id="{898961F2-29F2-4574-A4F3-7CCAEACA6313}"/>
              </a:ext>
            </a:extLst>
          </p:cNvPr>
          <p:cNvSpPr/>
          <p:nvPr/>
        </p:nvSpPr>
        <p:spPr>
          <a:xfrm>
            <a:off x="3133816" y="3781887"/>
            <a:ext cx="2521259" cy="1775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602421-D2BF-475E-9BB7-6C90718803BF}"/>
              </a:ext>
            </a:extLst>
          </p:cNvPr>
          <p:cNvSpPr/>
          <p:nvPr/>
        </p:nvSpPr>
        <p:spPr>
          <a:xfrm>
            <a:off x="3133816" y="4007432"/>
            <a:ext cx="2521259" cy="1775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53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1FA3-D302-4295-8E16-DA06634AA70D}"/>
              </a:ext>
            </a:extLst>
          </p:cNvPr>
          <p:cNvSpPr>
            <a:spLocks noGrp="1"/>
          </p:cNvSpPr>
          <p:nvPr>
            <p:ph type="title"/>
          </p:nvPr>
        </p:nvSpPr>
        <p:spPr/>
        <p:txBody>
          <a:bodyPr/>
          <a:lstStyle/>
          <a:p>
            <a:r>
              <a:rPr lang="en-US" dirty="0"/>
              <a:t>Create Angular application with CLI</a:t>
            </a:r>
          </a:p>
        </p:txBody>
      </p:sp>
      <p:sp>
        <p:nvSpPr>
          <p:cNvPr id="3" name="Content Placeholder 2">
            <a:extLst>
              <a:ext uri="{FF2B5EF4-FFF2-40B4-BE49-F238E27FC236}">
                <a16:creationId xmlns:a16="http://schemas.microsoft.com/office/drawing/2014/main" id="{CFFC8FF4-AAD3-4A66-A0D3-F77E35E669A4}"/>
              </a:ext>
            </a:extLst>
          </p:cNvPr>
          <p:cNvSpPr>
            <a:spLocks noGrp="1"/>
          </p:cNvSpPr>
          <p:nvPr>
            <p:ph idx="1"/>
          </p:nvPr>
        </p:nvSpPr>
        <p:spPr/>
        <p:txBody>
          <a:bodyPr>
            <a:normAutofit fontScale="92500" lnSpcReduction="10000"/>
          </a:bodyPr>
          <a:lstStyle/>
          <a:p>
            <a:r>
              <a:rPr lang="en-US" dirty="0"/>
              <a:t>Open </a:t>
            </a:r>
            <a:r>
              <a:rPr lang="en-US" dirty="0" err="1"/>
              <a:t>Powershell</a:t>
            </a:r>
            <a:r>
              <a:rPr lang="en-US" dirty="0"/>
              <a:t>/Command prompt</a:t>
            </a:r>
          </a:p>
          <a:p>
            <a:r>
              <a:rPr lang="en-US" dirty="0"/>
              <a:t>ng new </a:t>
            </a:r>
            <a:r>
              <a:rPr lang="en-US" dirty="0" err="1"/>
              <a:t>azuread</a:t>
            </a:r>
            <a:r>
              <a:rPr lang="en-US" dirty="0"/>
              <a:t> --routing --style=</a:t>
            </a:r>
            <a:r>
              <a:rPr lang="en-US" dirty="0" err="1"/>
              <a:t>scss</a:t>
            </a:r>
            <a:endParaRPr lang="en-US" dirty="0"/>
          </a:p>
          <a:p>
            <a:r>
              <a:rPr lang="en-US" dirty="0" err="1"/>
              <a:t>npm</a:t>
            </a:r>
            <a:r>
              <a:rPr lang="en-US" dirty="0"/>
              <a:t> install will restore packages</a:t>
            </a:r>
          </a:p>
          <a:p>
            <a:r>
              <a:rPr lang="en-US" dirty="0"/>
              <a:t>Add the @azure/</a:t>
            </a:r>
            <a:r>
              <a:rPr lang="en-US" dirty="0" err="1"/>
              <a:t>msal</a:t>
            </a:r>
            <a:r>
              <a:rPr lang="en-US" dirty="0"/>
              <a:t>-angular package</a:t>
            </a:r>
          </a:p>
          <a:p>
            <a:r>
              <a:rPr lang="en-US" dirty="0"/>
              <a:t>Add the </a:t>
            </a:r>
            <a:r>
              <a:rPr lang="en-US" dirty="0" err="1"/>
              <a:t>rxjs-compat</a:t>
            </a:r>
            <a:r>
              <a:rPr lang="en-US" dirty="0"/>
              <a:t> package</a:t>
            </a:r>
          </a:p>
          <a:p>
            <a:r>
              <a:rPr lang="en-US" dirty="0"/>
              <a:t>Run </a:t>
            </a:r>
            <a:r>
              <a:rPr lang="en-US" dirty="0" err="1"/>
              <a:t>npm</a:t>
            </a:r>
            <a:r>
              <a:rPr lang="en-US" dirty="0"/>
              <a:t> install once more</a:t>
            </a:r>
          </a:p>
          <a:p>
            <a:r>
              <a:rPr lang="en-US" dirty="0"/>
              <a:t>Run ng serve and verify we have a working app @ http://localhost:4200</a:t>
            </a:r>
          </a:p>
          <a:p>
            <a:endParaRPr lang="en-US" dirty="0"/>
          </a:p>
          <a:p>
            <a:endParaRPr lang="en-US" dirty="0"/>
          </a:p>
        </p:txBody>
      </p:sp>
    </p:spTree>
    <p:extLst>
      <p:ext uri="{BB962C8B-B14F-4D97-AF65-F5344CB8AC3E}">
        <p14:creationId xmlns:p14="http://schemas.microsoft.com/office/powerpoint/2010/main" val="1018038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0BFB-52C2-4A9E-831B-E4093DE97305}"/>
              </a:ext>
            </a:extLst>
          </p:cNvPr>
          <p:cNvSpPr>
            <a:spLocks noGrp="1"/>
          </p:cNvSpPr>
          <p:nvPr>
            <p:ph type="title"/>
          </p:nvPr>
        </p:nvSpPr>
        <p:spPr/>
        <p:txBody>
          <a:bodyPr/>
          <a:lstStyle/>
          <a:p>
            <a:r>
              <a:rPr lang="en-US" dirty="0"/>
              <a:t>Configure MSAL</a:t>
            </a:r>
          </a:p>
        </p:txBody>
      </p:sp>
      <p:sp>
        <p:nvSpPr>
          <p:cNvPr id="3" name="Content Placeholder 2">
            <a:extLst>
              <a:ext uri="{FF2B5EF4-FFF2-40B4-BE49-F238E27FC236}">
                <a16:creationId xmlns:a16="http://schemas.microsoft.com/office/drawing/2014/main" id="{70A7ADEB-AF17-4C8D-A0B2-A87FE7CE0FFD}"/>
              </a:ext>
            </a:extLst>
          </p:cNvPr>
          <p:cNvSpPr>
            <a:spLocks noGrp="1"/>
          </p:cNvSpPr>
          <p:nvPr>
            <p:ph idx="1"/>
          </p:nvPr>
        </p:nvSpPr>
        <p:spPr/>
        <p:txBody>
          <a:bodyPr/>
          <a:lstStyle/>
          <a:p>
            <a:r>
              <a:rPr lang="en-US" dirty="0"/>
              <a:t>Configure MSAL Module in the </a:t>
            </a:r>
            <a:r>
              <a:rPr lang="en-US" dirty="0" err="1"/>
              <a:t>app.module</a:t>
            </a:r>
            <a:endParaRPr lang="en-US" dirty="0"/>
          </a:p>
          <a:p>
            <a:endParaRPr lang="en-US" dirty="0"/>
          </a:p>
        </p:txBody>
      </p:sp>
      <p:sp>
        <p:nvSpPr>
          <p:cNvPr id="4" name="TextBox 3">
            <a:extLst>
              <a:ext uri="{FF2B5EF4-FFF2-40B4-BE49-F238E27FC236}">
                <a16:creationId xmlns:a16="http://schemas.microsoft.com/office/drawing/2014/main" id="{AA620EB8-2057-4C16-B2ED-8D46496FDF7F}"/>
              </a:ext>
            </a:extLst>
          </p:cNvPr>
          <p:cNvSpPr txBox="1"/>
          <p:nvPr/>
        </p:nvSpPr>
        <p:spPr>
          <a:xfrm>
            <a:off x="1077897" y="2396970"/>
            <a:ext cx="7910004" cy="2585323"/>
          </a:xfrm>
          <a:prstGeom prst="rect">
            <a:avLst/>
          </a:prstGeom>
          <a:noFill/>
        </p:spPr>
        <p:txBody>
          <a:bodyPr wrap="square" rtlCol="0">
            <a:spAutoFit/>
          </a:bodyPr>
          <a:lstStyle/>
          <a:p>
            <a:r>
              <a:rPr lang="en-US" dirty="0" err="1"/>
              <a:t>MsalModule.forRoot</a:t>
            </a:r>
            <a:r>
              <a:rPr lang="en-US" dirty="0"/>
              <a:t>({</a:t>
            </a:r>
          </a:p>
          <a:p>
            <a:r>
              <a:rPr lang="en-US" dirty="0"/>
              <a:t>    authority: 'https://login.microsoftonline.com</a:t>
            </a:r>
            <a:r>
              <a:rPr lang="en-US" dirty="0">
                <a:solidFill>
                  <a:schemeClr val="accent2"/>
                </a:solidFill>
              </a:rPr>
              <a:t>/&lt;</a:t>
            </a:r>
            <a:r>
              <a:rPr lang="en-US" dirty="0" err="1">
                <a:solidFill>
                  <a:schemeClr val="accent2"/>
                </a:solidFill>
              </a:rPr>
              <a:t>TenantId</a:t>
            </a:r>
            <a:r>
              <a:rPr lang="en-US" dirty="0">
                <a:solidFill>
                  <a:schemeClr val="accent2"/>
                </a:solidFill>
              </a:rPr>
              <a:t>&gt;</a:t>
            </a:r>
            <a:r>
              <a:rPr lang="en-US" dirty="0"/>
              <a:t>’,</a:t>
            </a:r>
          </a:p>
          <a:p>
            <a:r>
              <a:rPr lang="en-US" dirty="0"/>
              <a:t>    </a:t>
            </a:r>
            <a:r>
              <a:rPr lang="en-US" dirty="0" err="1"/>
              <a:t>clientID</a:t>
            </a:r>
            <a:r>
              <a:rPr lang="en-US" dirty="0"/>
              <a:t>: </a:t>
            </a:r>
            <a:r>
              <a:rPr lang="en-US" dirty="0">
                <a:solidFill>
                  <a:schemeClr val="accent2"/>
                </a:solidFill>
              </a:rPr>
              <a:t>'&lt;</a:t>
            </a:r>
            <a:r>
              <a:rPr lang="en-US" dirty="0" err="1">
                <a:solidFill>
                  <a:schemeClr val="accent2"/>
                </a:solidFill>
              </a:rPr>
              <a:t>ClientId</a:t>
            </a:r>
            <a:r>
              <a:rPr lang="en-US" dirty="0">
                <a:solidFill>
                  <a:schemeClr val="accent2"/>
                </a:solidFill>
              </a:rPr>
              <a:t>&gt;</a:t>
            </a:r>
            <a:r>
              <a:rPr lang="en-US" dirty="0"/>
              <a:t>’,</a:t>
            </a:r>
          </a:p>
          <a:p>
            <a:r>
              <a:rPr lang="en-US" dirty="0"/>
              <a:t>    </a:t>
            </a:r>
            <a:r>
              <a:rPr lang="en-US" dirty="0" err="1"/>
              <a:t>protectedResourceMap</a:t>
            </a:r>
            <a:r>
              <a:rPr lang="en-US" dirty="0"/>
              <a:t>: [</a:t>
            </a:r>
          </a:p>
          <a:p>
            <a:r>
              <a:rPr lang="en-US" dirty="0"/>
              <a:t>        ['https://graph.microsoft.com', ['</a:t>
            </a:r>
            <a:r>
              <a:rPr lang="en-US" dirty="0" err="1"/>
              <a:t>user.read</a:t>
            </a:r>
            <a:r>
              <a:rPr lang="en-US" dirty="0"/>
              <a:t>’]]</a:t>
            </a:r>
          </a:p>
          <a:p>
            <a:r>
              <a:rPr lang="en-US" dirty="0"/>
              <a:t>    ],</a:t>
            </a:r>
          </a:p>
          <a:p>
            <a:r>
              <a:rPr lang="en-US" dirty="0"/>
              <a:t>    </a:t>
            </a:r>
            <a:r>
              <a:rPr lang="en-US" dirty="0" err="1"/>
              <a:t>redirectUri</a:t>
            </a:r>
            <a:r>
              <a:rPr lang="en-US" dirty="0"/>
              <a:t>: </a:t>
            </a:r>
            <a:r>
              <a:rPr lang="en-US" dirty="0" err="1"/>
              <a:t>window.location.origin</a:t>
            </a:r>
            <a:r>
              <a:rPr lang="en-US" dirty="0"/>
              <a:t> + '/'</a:t>
            </a:r>
          </a:p>
          <a:p>
            <a:r>
              <a:rPr lang="en-US" dirty="0"/>
              <a:t>})</a:t>
            </a:r>
          </a:p>
          <a:p>
            <a:endParaRPr lang="en-US" dirty="0"/>
          </a:p>
        </p:txBody>
      </p:sp>
    </p:spTree>
    <p:extLst>
      <p:ext uri="{BB962C8B-B14F-4D97-AF65-F5344CB8AC3E}">
        <p14:creationId xmlns:p14="http://schemas.microsoft.com/office/powerpoint/2010/main" val="2656704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 Theme 1">
  <a:themeElements>
    <a:clrScheme name="Custom 3">
      <a:dk1>
        <a:sysClr val="windowText" lastClr="000000"/>
      </a:dk1>
      <a:lt1>
        <a:sysClr val="window" lastClr="FFFFFF"/>
      </a:lt1>
      <a:dk2>
        <a:srgbClr val="204F85"/>
      </a:dk2>
      <a:lt2>
        <a:srgbClr val="EEECE1"/>
      </a:lt2>
      <a:accent1>
        <a:srgbClr val="204F85"/>
      </a:accent1>
      <a:accent2>
        <a:srgbClr val="BF2020"/>
      </a:accent2>
      <a:accent3>
        <a:srgbClr val="A0A0A0"/>
      </a:accent3>
      <a:accent4>
        <a:srgbClr val="6DB4D6"/>
      </a:accent4>
      <a:accent5>
        <a:srgbClr val="4B4B4B"/>
      </a:accent5>
      <a:accent6>
        <a:srgbClr val="85D4D2"/>
      </a:accent6>
      <a:hlink>
        <a:srgbClr val="BF2020"/>
      </a:hlink>
      <a:folHlink>
        <a:srgbClr val="BF202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 Theme 1" id="{E5DD77D2-30F0-5B4F-8F16-778114D32CCC}" vid="{D9C2FECA-2243-9E43-8F5E-2A7E03217D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522</Words>
  <Application>Microsoft Macintosh PowerPoint</Application>
  <PresentationFormat>Widescreen</PresentationFormat>
  <Paragraphs>73</Paragraphs>
  <Slides>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Consolas</vt:lpstr>
      <vt:lpstr>Corbel</vt:lpstr>
      <vt:lpstr>Montserrat</vt:lpstr>
      <vt:lpstr>Montserrat Light</vt:lpstr>
      <vt:lpstr>Office Theme</vt:lpstr>
      <vt:lpstr>Axian Theme 1</vt:lpstr>
      <vt:lpstr>Securing your Angular app with Azure Active Directory</vt:lpstr>
      <vt:lpstr>PowerPoint Presentation</vt:lpstr>
      <vt:lpstr>PowerPoint Presentation</vt:lpstr>
      <vt:lpstr>Register Application in Azure AD</vt:lpstr>
      <vt:lpstr>Enable Implicit Grant</vt:lpstr>
      <vt:lpstr>Verify Permissions/Grant Consent</vt:lpstr>
      <vt:lpstr>Application Dashboard</vt:lpstr>
      <vt:lpstr>Create Angular application with CLI</vt:lpstr>
      <vt:lpstr>Configure MSAL</vt:lpstr>
      <vt:lpstr>Configure MSAL</vt:lpstr>
      <vt:lpstr>Generate new Component</vt:lpstr>
      <vt:lpstr>Configure App Component/Routing</vt:lpstr>
      <vt:lpstr>Use MsalService to access user profile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your Angular app with Azure Active Directory</dc:title>
  <dc:creator>Karson Striano</dc:creator>
  <cp:lastModifiedBy>Bryant Alvey</cp:lastModifiedBy>
  <cp:revision>23</cp:revision>
  <dcterms:created xsi:type="dcterms:W3CDTF">2019-05-13T16:31:05Z</dcterms:created>
  <dcterms:modified xsi:type="dcterms:W3CDTF">2019-05-13T22:38:44Z</dcterms:modified>
</cp:coreProperties>
</file>